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77" r:id="rId5"/>
    <p:sldMasterId id="2147484200" r:id="rId6"/>
  </p:sldMasterIdLst>
  <p:notesMasterIdLst>
    <p:notesMasterId r:id="rId65"/>
  </p:notesMasterIdLst>
  <p:handoutMasterIdLst>
    <p:handoutMasterId r:id="rId66"/>
  </p:handoutMasterIdLst>
  <p:sldIdLst>
    <p:sldId id="375" r:id="rId7"/>
    <p:sldId id="386" r:id="rId8"/>
    <p:sldId id="377" r:id="rId9"/>
    <p:sldId id="380" r:id="rId10"/>
    <p:sldId id="382" r:id="rId11"/>
    <p:sldId id="383" r:id="rId12"/>
    <p:sldId id="394" r:id="rId13"/>
    <p:sldId id="384" r:id="rId14"/>
    <p:sldId id="385" r:id="rId15"/>
    <p:sldId id="395" r:id="rId16"/>
    <p:sldId id="396" r:id="rId17"/>
    <p:sldId id="397" r:id="rId18"/>
    <p:sldId id="398" r:id="rId19"/>
    <p:sldId id="399" r:id="rId20"/>
    <p:sldId id="400" r:id="rId21"/>
    <p:sldId id="401" r:id="rId22"/>
    <p:sldId id="402" r:id="rId23"/>
    <p:sldId id="403" r:id="rId24"/>
    <p:sldId id="404" r:id="rId25"/>
    <p:sldId id="1600" r:id="rId26"/>
    <p:sldId id="1601" r:id="rId27"/>
    <p:sldId id="1602" r:id="rId28"/>
    <p:sldId id="1603" r:id="rId29"/>
    <p:sldId id="1604" r:id="rId30"/>
    <p:sldId id="1605" r:id="rId31"/>
    <p:sldId id="1606" r:id="rId32"/>
    <p:sldId id="1607" r:id="rId33"/>
    <p:sldId id="1608" r:id="rId34"/>
    <p:sldId id="405" r:id="rId35"/>
    <p:sldId id="406" r:id="rId36"/>
    <p:sldId id="408" r:id="rId37"/>
    <p:sldId id="407" r:id="rId38"/>
    <p:sldId id="409" r:id="rId39"/>
    <p:sldId id="1526" r:id="rId40"/>
    <p:sldId id="1527" r:id="rId41"/>
    <p:sldId id="1562" r:id="rId42"/>
    <p:sldId id="1584" r:id="rId43"/>
    <p:sldId id="1590" r:id="rId44"/>
    <p:sldId id="278" r:id="rId45"/>
    <p:sldId id="1599" r:id="rId46"/>
    <p:sldId id="279" r:id="rId47"/>
    <p:sldId id="1609" r:id="rId48"/>
    <p:sldId id="1610" r:id="rId49"/>
    <p:sldId id="1611" r:id="rId50"/>
    <p:sldId id="1612" r:id="rId51"/>
    <p:sldId id="1591" r:id="rId52"/>
    <p:sldId id="1592" r:id="rId53"/>
    <p:sldId id="1593" r:id="rId54"/>
    <p:sldId id="1594" r:id="rId55"/>
    <p:sldId id="1595" r:id="rId56"/>
    <p:sldId id="1596" r:id="rId57"/>
    <p:sldId id="1597" r:id="rId58"/>
    <p:sldId id="1598" r:id="rId59"/>
    <p:sldId id="388" r:id="rId60"/>
    <p:sldId id="393" r:id="rId61"/>
    <p:sldId id="392" r:id="rId62"/>
    <p:sldId id="391" r:id="rId63"/>
    <p:sldId id="389" r:id="rId64"/>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57" d="100"/>
          <a:sy n="57" d="100"/>
        </p:scale>
        <p:origin x="876" y="17"/>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B1AF21-5D9A-483E-A838-DBDD310C28EF}"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5AFA8537-53B1-4846-ABF6-82E7754E774D}">
      <dgm:prSet phldrT="[Text]"/>
      <dgm:spPr/>
      <dgm:t>
        <a:bodyPr/>
        <a:lstStyle/>
        <a:p>
          <a:r>
            <a:rPr lang="en-US" dirty="0"/>
            <a:t>Blob Storage</a:t>
          </a:r>
        </a:p>
      </dgm:t>
    </dgm:pt>
    <dgm:pt modelId="{696427C6-6CC7-4473-B7E7-23E2FBD830CE}" type="parTrans" cxnId="{69D61FEB-30AD-41D8-9105-98D0BD1A8C6E}">
      <dgm:prSet/>
      <dgm:spPr/>
      <dgm:t>
        <a:bodyPr/>
        <a:lstStyle/>
        <a:p>
          <a:endParaRPr lang="en-US"/>
        </a:p>
      </dgm:t>
    </dgm:pt>
    <dgm:pt modelId="{2592FD87-3877-4E27-8068-6EDE37D4C80A}" type="sibTrans" cxnId="{69D61FEB-30AD-41D8-9105-98D0BD1A8C6E}">
      <dgm:prSet/>
      <dgm:spPr/>
      <dgm:t>
        <a:bodyPr/>
        <a:lstStyle/>
        <a:p>
          <a:endParaRPr lang="en-US"/>
        </a:p>
      </dgm:t>
    </dgm:pt>
    <dgm:pt modelId="{07ECEEAF-C6CE-45D1-ACAC-1F4908395EE4}">
      <dgm:prSet phldrT="[Text]"/>
      <dgm:spPr>
        <a:solidFill>
          <a:srgbClr val="00B0F0"/>
        </a:solidFill>
      </dgm:spPr>
      <dgm:t>
        <a:bodyPr/>
        <a:lstStyle/>
        <a:p>
          <a:r>
            <a:rPr lang="en-US" dirty="0"/>
            <a:t>Azure Function</a:t>
          </a:r>
        </a:p>
      </dgm:t>
    </dgm:pt>
    <dgm:pt modelId="{55D87BD2-B039-49AD-98BD-F54004861E33}" type="parTrans" cxnId="{CFD0D6FB-6129-4CD2-B798-D2A61B3BD70A}">
      <dgm:prSet/>
      <dgm:spPr/>
      <dgm:t>
        <a:bodyPr/>
        <a:lstStyle/>
        <a:p>
          <a:endParaRPr lang="en-US"/>
        </a:p>
      </dgm:t>
    </dgm:pt>
    <dgm:pt modelId="{73B7E072-75C4-499C-90E4-7CA07F7A2F1D}" type="sibTrans" cxnId="{CFD0D6FB-6129-4CD2-B798-D2A61B3BD70A}">
      <dgm:prSet/>
      <dgm:spPr/>
      <dgm:t>
        <a:bodyPr/>
        <a:lstStyle/>
        <a:p>
          <a:endParaRPr lang="en-US"/>
        </a:p>
      </dgm:t>
    </dgm:pt>
    <dgm:pt modelId="{D52D683B-CC9A-4BE5-8A08-979AA3C22EAD}">
      <dgm:prSet phldrT="[Text]"/>
      <dgm:spPr>
        <a:solidFill>
          <a:srgbClr val="00B0F0"/>
        </a:solidFill>
      </dgm:spPr>
      <dgm:t>
        <a:bodyPr/>
        <a:lstStyle/>
        <a:p>
          <a:r>
            <a:rPr lang="en-US" dirty="0"/>
            <a:t>Custom Vision API</a:t>
          </a:r>
        </a:p>
      </dgm:t>
    </dgm:pt>
    <dgm:pt modelId="{53EEF644-9960-4CF9-89D1-AF6A7A84C186}" type="parTrans" cxnId="{17A1C9C8-05C8-4F6A-9508-BA3096C7E959}">
      <dgm:prSet/>
      <dgm:spPr/>
      <dgm:t>
        <a:bodyPr/>
        <a:lstStyle/>
        <a:p>
          <a:endParaRPr lang="en-US"/>
        </a:p>
      </dgm:t>
    </dgm:pt>
    <dgm:pt modelId="{069D045A-53B8-4E46-AB64-A844B666024E}" type="sibTrans" cxnId="{17A1C9C8-05C8-4F6A-9508-BA3096C7E959}">
      <dgm:prSet/>
      <dgm:spPr/>
      <dgm:t>
        <a:bodyPr/>
        <a:lstStyle/>
        <a:p>
          <a:endParaRPr lang="en-US"/>
        </a:p>
      </dgm:t>
    </dgm:pt>
    <dgm:pt modelId="{FA74898B-A3FE-46F3-B62B-5171AD5C8C69}">
      <dgm:prSet phldrT="[Text]"/>
      <dgm:spPr>
        <a:solidFill>
          <a:schemeClr val="accent3"/>
        </a:solidFill>
      </dgm:spPr>
      <dgm:t>
        <a:bodyPr/>
        <a:lstStyle/>
        <a:p>
          <a:r>
            <a:rPr lang="en-US" dirty="0"/>
            <a:t>Storage Tables</a:t>
          </a:r>
        </a:p>
      </dgm:t>
    </dgm:pt>
    <dgm:pt modelId="{7E80EDCC-D1FF-4F0B-BB6C-2F4D9A82EE1A}" type="parTrans" cxnId="{50CCA381-F9BA-4851-B5EB-012852F419C4}">
      <dgm:prSet/>
      <dgm:spPr/>
      <dgm:t>
        <a:bodyPr/>
        <a:lstStyle/>
        <a:p>
          <a:endParaRPr lang="en-US"/>
        </a:p>
      </dgm:t>
    </dgm:pt>
    <dgm:pt modelId="{BBC3BA04-A146-45DC-B667-5A43838AC1DC}" type="sibTrans" cxnId="{50CCA381-F9BA-4851-B5EB-012852F419C4}">
      <dgm:prSet/>
      <dgm:spPr/>
      <dgm:t>
        <a:bodyPr/>
        <a:lstStyle/>
        <a:p>
          <a:endParaRPr lang="en-US"/>
        </a:p>
      </dgm:t>
    </dgm:pt>
    <dgm:pt modelId="{1D6E8D70-ABF3-48A9-830F-03B3B4A0E1E7}" type="pres">
      <dgm:prSet presAssocID="{2FB1AF21-5D9A-483E-A838-DBDD310C28EF}" presName="diagram" presStyleCnt="0">
        <dgm:presLayoutVars>
          <dgm:dir/>
          <dgm:resizeHandles val="exact"/>
        </dgm:presLayoutVars>
      </dgm:prSet>
      <dgm:spPr/>
    </dgm:pt>
    <dgm:pt modelId="{3A633A52-E064-495A-9B77-0A15681A7EA6}" type="pres">
      <dgm:prSet presAssocID="{5AFA8537-53B1-4846-ABF6-82E7754E774D}" presName="node" presStyleLbl="node1" presStyleIdx="0" presStyleCnt="4">
        <dgm:presLayoutVars>
          <dgm:bulletEnabled val="1"/>
        </dgm:presLayoutVars>
      </dgm:prSet>
      <dgm:spPr/>
    </dgm:pt>
    <dgm:pt modelId="{12B053BC-EF6E-425B-A6D7-FA0B722D0B01}" type="pres">
      <dgm:prSet presAssocID="{2592FD87-3877-4E27-8068-6EDE37D4C80A}" presName="sibTrans" presStyleCnt="0"/>
      <dgm:spPr/>
    </dgm:pt>
    <dgm:pt modelId="{99BED1A3-603C-49CF-AD15-755D8CF3D245}" type="pres">
      <dgm:prSet presAssocID="{07ECEEAF-C6CE-45D1-ACAC-1F4908395EE4}" presName="node" presStyleLbl="node1" presStyleIdx="1" presStyleCnt="4">
        <dgm:presLayoutVars>
          <dgm:bulletEnabled val="1"/>
        </dgm:presLayoutVars>
      </dgm:prSet>
      <dgm:spPr/>
    </dgm:pt>
    <dgm:pt modelId="{E84209B8-278E-43D7-9436-39F62BD40127}" type="pres">
      <dgm:prSet presAssocID="{73B7E072-75C4-499C-90E4-7CA07F7A2F1D}" presName="sibTrans" presStyleCnt="0"/>
      <dgm:spPr/>
    </dgm:pt>
    <dgm:pt modelId="{03349B47-F9E4-480D-8582-6FF3E63236CD}" type="pres">
      <dgm:prSet presAssocID="{D52D683B-CC9A-4BE5-8A08-979AA3C22EAD}" presName="node" presStyleLbl="node1" presStyleIdx="2" presStyleCnt="4">
        <dgm:presLayoutVars>
          <dgm:bulletEnabled val="1"/>
        </dgm:presLayoutVars>
      </dgm:prSet>
      <dgm:spPr/>
    </dgm:pt>
    <dgm:pt modelId="{083FB32B-AEE0-473B-A6B6-708ECCCE3D59}" type="pres">
      <dgm:prSet presAssocID="{069D045A-53B8-4E46-AB64-A844B666024E}" presName="sibTrans" presStyleCnt="0"/>
      <dgm:spPr/>
    </dgm:pt>
    <dgm:pt modelId="{7A3DCE64-233C-41DF-8213-5DD83D4D1D80}" type="pres">
      <dgm:prSet presAssocID="{FA74898B-A3FE-46F3-B62B-5171AD5C8C69}" presName="node" presStyleLbl="node1" presStyleIdx="3" presStyleCnt="4">
        <dgm:presLayoutVars>
          <dgm:bulletEnabled val="1"/>
        </dgm:presLayoutVars>
      </dgm:prSet>
      <dgm:spPr/>
    </dgm:pt>
  </dgm:ptLst>
  <dgm:cxnLst>
    <dgm:cxn modelId="{EE647706-BF70-4A74-9208-40323E0BBE4C}" type="presOf" srcId="{5AFA8537-53B1-4846-ABF6-82E7754E774D}" destId="{3A633A52-E064-495A-9B77-0A15681A7EA6}" srcOrd="0" destOrd="0" presId="urn:microsoft.com/office/officeart/2005/8/layout/default"/>
    <dgm:cxn modelId="{95147C68-232E-42FB-B30E-4F15533CF73F}" type="presOf" srcId="{D52D683B-CC9A-4BE5-8A08-979AA3C22EAD}" destId="{03349B47-F9E4-480D-8582-6FF3E63236CD}" srcOrd="0" destOrd="0" presId="urn:microsoft.com/office/officeart/2005/8/layout/default"/>
    <dgm:cxn modelId="{92218D4E-2BCE-4475-B296-DF7626CDB3EC}" type="presOf" srcId="{07ECEEAF-C6CE-45D1-ACAC-1F4908395EE4}" destId="{99BED1A3-603C-49CF-AD15-755D8CF3D245}" srcOrd="0" destOrd="0" presId="urn:microsoft.com/office/officeart/2005/8/layout/default"/>
    <dgm:cxn modelId="{AD9C377C-2D11-4425-B19D-785BAF3A8133}" type="presOf" srcId="{2FB1AF21-5D9A-483E-A838-DBDD310C28EF}" destId="{1D6E8D70-ABF3-48A9-830F-03B3B4A0E1E7}" srcOrd="0" destOrd="0" presId="urn:microsoft.com/office/officeart/2005/8/layout/default"/>
    <dgm:cxn modelId="{50CCA381-F9BA-4851-B5EB-012852F419C4}" srcId="{2FB1AF21-5D9A-483E-A838-DBDD310C28EF}" destId="{FA74898B-A3FE-46F3-B62B-5171AD5C8C69}" srcOrd="3" destOrd="0" parTransId="{7E80EDCC-D1FF-4F0B-BB6C-2F4D9A82EE1A}" sibTransId="{BBC3BA04-A146-45DC-B667-5A43838AC1DC}"/>
    <dgm:cxn modelId="{17A1C9C8-05C8-4F6A-9508-BA3096C7E959}" srcId="{2FB1AF21-5D9A-483E-A838-DBDD310C28EF}" destId="{D52D683B-CC9A-4BE5-8A08-979AA3C22EAD}" srcOrd="2" destOrd="0" parTransId="{53EEF644-9960-4CF9-89D1-AF6A7A84C186}" sibTransId="{069D045A-53B8-4E46-AB64-A844B666024E}"/>
    <dgm:cxn modelId="{76F809CF-0363-46E1-BE15-5620A1042064}" type="presOf" srcId="{FA74898B-A3FE-46F3-B62B-5171AD5C8C69}" destId="{7A3DCE64-233C-41DF-8213-5DD83D4D1D80}" srcOrd="0" destOrd="0" presId="urn:microsoft.com/office/officeart/2005/8/layout/default"/>
    <dgm:cxn modelId="{69D61FEB-30AD-41D8-9105-98D0BD1A8C6E}" srcId="{2FB1AF21-5D9A-483E-A838-DBDD310C28EF}" destId="{5AFA8537-53B1-4846-ABF6-82E7754E774D}" srcOrd="0" destOrd="0" parTransId="{696427C6-6CC7-4473-B7E7-23E2FBD830CE}" sibTransId="{2592FD87-3877-4E27-8068-6EDE37D4C80A}"/>
    <dgm:cxn modelId="{CFD0D6FB-6129-4CD2-B798-D2A61B3BD70A}" srcId="{2FB1AF21-5D9A-483E-A838-DBDD310C28EF}" destId="{07ECEEAF-C6CE-45D1-ACAC-1F4908395EE4}" srcOrd="1" destOrd="0" parTransId="{55D87BD2-B039-49AD-98BD-F54004861E33}" sibTransId="{73B7E072-75C4-499C-90E4-7CA07F7A2F1D}"/>
    <dgm:cxn modelId="{BD122ADD-7E21-4AF3-90FE-4872D0E95CCF}" type="presParOf" srcId="{1D6E8D70-ABF3-48A9-830F-03B3B4A0E1E7}" destId="{3A633A52-E064-495A-9B77-0A15681A7EA6}" srcOrd="0" destOrd="0" presId="urn:microsoft.com/office/officeart/2005/8/layout/default"/>
    <dgm:cxn modelId="{8E3AB053-B99A-48A7-BF6B-B278E7372792}" type="presParOf" srcId="{1D6E8D70-ABF3-48A9-830F-03B3B4A0E1E7}" destId="{12B053BC-EF6E-425B-A6D7-FA0B722D0B01}" srcOrd="1" destOrd="0" presId="urn:microsoft.com/office/officeart/2005/8/layout/default"/>
    <dgm:cxn modelId="{2A9C29DB-E66E-4147-8BFF-BF303FEA16D6}" type="presParOf" srcId="{1D6E8D70-ABF3-48A9-830F-03B3B4A0E1E7}" destId="{99BED1A3-603C-49CF-AD15-755D8CF3D245}" srcOrd="2" destOrd="0" presId="urn:microsoft.com/office/officeart/2005/8/layout/default"/>
    <dgm:cxn modelId="{3FB4ED80-1482-4E3D-A4EE-D5B3CF791B1E}" type="presParOf" srcId="{1D6E8D70-ABF3-48A9-830F-03B3B4A0E1E7}" destId="{E84209B8-278E-43D7-9436-39F62BD40127}" srcOrd="3" destOrd="0" presId="urn:microsoft.com/office/officeart/2005/8/layout/default"/>
    <dgm:cxn modelId="{84504B3E-F688-4C10-95A8-FC16CCF2578B}" type="presParOf" srcId="{1D6E8D70-ABF3-48A9-830F-03B3B4A0E1E7}" destId="{03349B47-F9E4-480D-8582-6FF3E63236CD}" srcOrd="4" destOrd="0" presId="urn:microsoft.com/office/officeart/2005/8/layout/default"/>
    <dgm:cxn modelId="{60E9F32F-56F9-4443-ADA6-D701F1D9E9C6}" type="presParOf" srcId="{1D6E8D70-ABF3-48A9-830F-03B3B4A0E1E7}" destId="{083FB32B-AEE0-473B-A6B6-708ECCCE3D59}" srcOrd="5" destOrd="0" presId="urn:microsoft.com/office/officeart/2005/8/layout/default"/>
    <dgm:cxn modelId="{DFD83634-27D5-4132-AD47-CB81A40FD41D}" type="presParOf" srcId="{1D6E8D70-ABF3-48A9-830F-03B3B4A0E1E7}" destId="{7A3DCE64-233C-41DF-8213-5DD83D4D1D8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33A52-E064-495A-9B77-0A15681A7EA6}">
      <dsp:nvSpPr>
        <dsp:cNvPr id="0" name=""/>
        <dsp:cNvSpPr/>
      </dsp:nvSpPr>
      <dsp:spPr>
        <a:xfrm>
          <a:off x="1835318" y="2788"/>
          <a:ext cx="3477220" cy="2086332"/>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Blob Storage</a:t>
          </a:r>
        </a:p>
      </dsp:txBody>
      <dsp:txXfrm>
        <a:off x="1835318" y="2788"/>
        <a:ext cx="3477220" cy="2086332"/>
      </dsp:txXfrm>
    </dsp:sp>
    <dsp:sp modelId="{99BED1A3-603C-49CF-AD15-755D8CF3D245}">
      <dsp:nvSpPr>
        <dsp:cNvPr id="0" name=""/>
        <dsp:cNvSpPr/>
      </dsp:nvSpPr>
      <dsp:spPr>
        <a:xfrm>
          <a:off x="5660261" y="2788"/>
          <a:ext cx="3477220" cy="2086332"/>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Azure Function</a:t>
          </a:r>
        </a:p>
      </dsp:txBody>
      <dsp:txXfrm>
        <a:off x="5660261" y="2788"/>
        <a:ext cx="3477220" cy="2086332"/>
      </dsp:txXfrm>
    </dsp:sp>
    <dsp:sp modelId="{03349B47-F9E4-480D-8582-6FF3E63236CD}">
      <dsp:nvSpPr>
        <dsp:cNvPr id="0" name=""/>
        <dsp:cNvSpPr/>
      </dsp:nvSpPr>
      <dsp:spPr>
        <a:xfrm>
          <a:off x="1835318" y="2436842"/>
          <a:ext cx="3477220" cy="2086332"/>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Custom Vision API</a:t>
          </a:r>
        </a:p>
      </dsp:txBody>
      <dsp:txXfrm>
        <a:off x="1835318" y="2436842"/>
        <a:ext cx="3477220" cy="2086332"/>
      </dsp:txXfrm>
    </dsp:sp>
    <dsp:sp modelId="{7A3DCE64-233C-41DF-8213-5DD83D4D1D80}">
      <dsp:nvSpPr>
        <dsp:cNvPr id="0" name=""/>
        <dsp:cNvSpPr/>
      </dsp:nvSpPr>
      <dsp:spPr>
        <a:xfrm>
          <a:off x="5660261" y="2436842"/>
          <a:ext cx="3477220" cy="2086332"/>
        </a:xfrm>
        <a:prstGeom prst="rect">
          <a:avLst/>
        </a:prstGeom>
        <a:solidFill>
          <a:schemeClr val="accent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Storage Tables</a:t>
          </a:r>
        </a:p>
      </dsp:txBody>
      <dsp:txXfrm>
        <a:off x="5660261" y="2436842"/>
        <a:ext cx="3477220" cy="20863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A8EFE-5EFD-4A43-981A-81E04833C2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790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6/9/2018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852091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SBI</a:t>
            </a:r>
          </a:p>
          <a:p>
            <a:endParaRPr lang="de-AT" dirty="0"/>
          </a:p>
        </p:txBody>
      </p:sp>
      <p:sp>
        <p:nvSpPr>
          <p:cNvPr id="4" name="Slide Number Placeholder 3"/>
          <p:cNvSpPr>
            <a:spLocks noGrp="1"/>
          </p:cNvSpPr>
          <p:nvPr>
            <p:ph type="sldNum" sz="quarter" idx="10"/>
          </p:nvPr>
        </p:nvSpPr>
        <p:spPr/>
        <p:txBody>
          <a:bodyPr/>
          <a:lstStyle/>
          <a:p>
            <a:fld id="{2BB25739-028C-4C18-89F2-6F787FFFFB44}" type="slidenum">
              <a:rPr lang="de-AT" smtClean="0"/>
              <a:t>39</a:t>
            </a:fld>
            <a:endParaRPr lang="de-AT"/>
          </a:p>
        </p:txBody>
      </p:sp>
    </p:spTree>
    <p:extLst>
      <p:ext uri="{BB962C8B-B14F-4D97-AF65-F5344CB8AC3E}">
        <p14:creationId xmlns:p14="http://schemas.microsoft.com/office/powerpoint/2010/main" val="933029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SBI</a:t>
            </a:r>
          </a:p>
          <a:p>
            <a:endParaRPr lang="de-AT" dirty="0"/>
          </a:p>
        </p:txBody>
      </p:sp>
      <p:sp>
        <p:nvSpPr>
          <p:cNvPr id="4" name="Slide Number Placeholder 3"/>
          <p:cNvSpPr>
            <a:spLocks noGrp="1"/>
          </p:cNvSpPr>
          <p:nvPr>
            <p:ph type="sldNum" sz="quarter" idx="10"/>
          </p:nvPr>
        </p:nvSpPr>
        <p:spPr/>
        <p:txBody>
          <a:bodyPr/>
          <a:lstStyle/>
          <a:p>
            <a:fld id="{2BB25739-028C-4C18-89F2-6F787FFFFB44}" type="slidenum">
              <a:rPr lang="de-AT" smtClean="0"/>
              <a:t>41</a:t>
            </a:fld>
            <a:endParaRPr lang="de-AT"/>
          </a:p>
        </p:txBody>
      </p:sp>
    </p:spTree>
    <p:extLst>
      <p:ext uri="{BB962C8B-B14F-4D97-AF65-F5344CB8AC3E}">
        <p14:creationId xmlns:p14="http://schemas.microsoft.com/office/powerpoint/2010/main" val="4294406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6/9/2018 10:45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741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4264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416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6292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2833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4340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1234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368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076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5782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311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SBI</a:t>
            </a:r>
          </a:p>
        </p:txBody>
      </p:sp>
      <p:sp>
        <p:nvSpPr>
          <p:cNvPr id="4" name="Slide Number Placeholder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393383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2.xml"/><Relationship Id="rId5" Type="http://schemas.openxmlformats.org/officeDocument/2006/relationships/image" Target="../media/image54.png"/><Relationship Id="rId4" Type="http://schemas.openxmlformats.org/officeDocument/2006/relationships/image" Target="../media/image53.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491306"/>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63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1900841"/>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244910"/>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9140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186990-22D9-E449-BDE4-0263E8D4865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E581B9-BDCB-0F44-A7A3-3AEF8F89EECD}"/>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1D5D72A-0BFA-7E4C-8BEF-AB19A0701350}"/>
              </a:ext>
            </a:extLst>
          </p:cNvPr>
          <p:cNvSpPr>
            <a:spLocks noGrp="1"/>
          </p:cNvSpPr>
          <p:nvPr>
            <p:ph type="dt" sz="half" idx="10"/>
          </p:nvPr>
        </p:nvSpPr>
        <p:spPr/>
        <p:txBody>
          <a:bodyPr/>
          <a:lstStyle/>
          <a:p>
            <a:fld id="{D0FD40FB-760B-C34A-A1C5-42902FD56B30}" type="datetimeFigureOut">
              <a:rPr lang="de-DE" smtClean="0"/>
              <a:t>09.06.2018</a:t>
            </a:fld>
            <a:endParaRPr lang="de-DE"/>
          </a:p>
        </p:txBody>
      </p:sp>
      <p:sp>
        <p:nvSpPr>
          <p:cNvPr id="5" name="Fußzeilenplatzhalter 4">
            <a:extLst>
              <a:ext uri="{FF2B5EF4-FFF2-40B4-BE49-F238E27FC236}">
                <a16:creationId xmlns:a16="http://schemas.microsoft.com/office/drawing/2014/main" id="{10CA152F-5C93-494F-A019-446F0876791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8A9384B-903D-C24C-8D13-19F9ABD41066}"/>
              </a:ext>
            </a:extLst>
          </p:cNvPr>
          <p:cNvSpPr>
            <a:spLocks noGrp="1"/>
          </p:cNvSpPr>
          <p:nvPr>
            <p:ph type="sldNum" sz="quarter" idx="12"/>
          </p:nvPr>
        </p:nvSpPr>
        <p:spPr/>
        <p:txBody>
          <a:bodyPr/>
          <a:lstStyle/>
          <a:p>
            <a:fld id="{CBEF9974-B0AB-2F42-8FDC-E2C0B62B089E}" type="slidenum">
              <a:rPr lang="de-DE" smtClean="0"/>
              <a:t>‹#›</a:t>
            </a:fld>
            <a:endParaRPr lang="de-DE"/>
          </a:p>
        </p:txBody>
      </p:sp>
    </p:spTree>
    <p:extLst>
      <p:ext uri="{BB962C8B-B14F-4D97-AF65-F5344CB8AC3E}">
        <p14:creationId xmlns:p14="http://schemas.microsoft.com/office/powerpoint/2010/main" val="163146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3FC456-1365-8F47-9B79-DD3A15A1CF5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29FA0E6-C60A-D040-A62C-E24215D886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5F3AA79-9081-044F-BB00-AF65E79C7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DE9C46A4-E410-854C-AC8B-FF8777CA6427}"/>
              </a:ext>
            </a:extLst>
          </p:cNvPr>
          <p:cNvSpPr>
            <a:spLocks noGrp="1"/>
          </p:cNvSpPr>
          <p:nvPr>
            <p:ph type="dt" sz="half" idx="10"/>
          </p:nvPr>
        </p:nvSpPr>
        <p:spPr/>
        <p:txBody>
          <a:bodyPr/>
          <a:lstStyle/>
          <a:p>
            <a:fld id="{D0FD40FB-760B-C34A-A1C5-42902FD56B30}" type="datetimeFigureOut">
              <a:rPr lang="de-DE" smtClean="0"/>
              <a:t>09.06.2018</a:t>
            </a:fld>
            <a:endParaRPr lang="de-DE"/>
          </a:p>
        </p:txBody>
      </p:sp>
      <p:sp>
        <p:nvSpPr>
          <p:cNvPr id="6" name="Fußzeilenplatzhalter 5">
            <a:extLst>
              <a:ext uri="{FF2B5EF4-FFF2-40B4-BE49-F238E27FC236}">
                <a16:creationId xmlns:a16="http://schemas.microsoft.com/office/drawing/2014/main" id="{3B80DDEC-75B9-804A-8252-636C2F92B81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F338656-4C73-234B-86EE-BA066A4C4AAB}"/>
              </a:ext>
            </a:extLst>
          </p:cNvPr>
          <p:cNvSpPr>
            <a:spLocks noGrp="1"/>
          </p:cNvSpPr>
          <p:nvPr>
            <p:ph type="sldNum" sz="quarter" idx="12"/>
          </p:nvPr>
        </p:nvSpPr>
        <p:spPr/>
        <p:txBody>
          <a:bodyPr/>
          <a:lstStyle/>
          <a:p>
            <a:fld id="{CBEF9974-B0AB-2F42-8FDC-E2C0B62B089E}" type="slidenum">
              <a:rPr lang="de-DE" smtClean="0"/>
              <a:t>‹#›</a:t>
            </a:fld>
            <a:endParaRPr lang="de-DE"/>
          </a:p>
        </p:txBody>
      </p:sp>
    </p:spTree>
    <p:extLst>
      <p:ext uri="{BB962C8B-B14F-4D97-AF65-F5344CB8AC3E}">
        <p14:creationId xmlns:p14="http://schemas.microsoft.com/office/powerpoint/2010/main" val="41657577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Main Content">
    <p:spTree>
      <p:nvGrpSpPr>
        <p:cNvPr id="1" name=""/>
        <p:cNvGrpSpPr/>
        <p:nvPr/>
      </p:nvGrpSpPr>
      <p:grpSpPr>
        <a:xfrm>
          <a:off x="0" y="0"/>
          <a:ext cx="0" cy="0"/>
          <a:chOff x="0" y="0"/>
          <a:chExt cx="0" cy="0"/>
        </a:xfrm>
      </p:grpSpPr>
      <p:sp>
        <p:nvSpPr>
          <p:cNvPr id="9" name="Rectangle 8"/>
          <p:cNvSpPr/>
          <p:nvPr userDrawn="1"/>
        </p:nvSpPr>
        <p:spPr bwMode="ltGray">
          <a:xfrm>
            <a:off x="0" y="6415669"/>
            <a:ext cx="12192000" cy="442332"/>
          </a:xfrm>
          <a:prstGeom prst="rect">
            <a:avLst/>
          </a:prstGeom>
          <a:solidFill>
            <a:srgbClr val="2525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6" name="Rectangle 15"/>
          <p:cNvSpPr/>
          <p:nvPr userDrawn="1"/>
        </p:nvSpPr>
        <p:spPr bwMode="ltGray">
          <a:xfrm>
            <a:off x="0" y="329"/>
            <a:ext cx="12192000" cy="45719"/>
          </a:xfrm>
          <a:prstGeom prst="rect">
            <a:avLst/>
          </a:prstGeom>
          <a:solidFill>
            <a:srgbClr val="EC3C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8674" y="8541707"/>
            <a:ext cx="1143724" cy="344965"/>
          </a:xfrm>
          <a:prstGeom prst="rect">
            <a:avLst/>
          </a:prstGeom>
        </p:spPr>
      </p:pic>
      <p:sp>
        <p:nvSpPr>
          <p:cNvPr id="10" name="Date Placeholder 3"/>
          <p:cNvSpPr txBox="1">
            <a:spLocks/>
          </p:cNvSpPr>
          <p:nvPr userDrawn="1"/>
        </p:nvSpPr>
        <p:spPr>
          <a:xfrm>
            <a:off x="485697" y="6454020"/>
            <a:ext cx="3384280" cy="365125"/>
          </a:xfrm>
          <a:prstGeom prst="rect">
            <a:avLst/>
          </a:prstGeom>
        </p:spPr>
        <p:txBody>
          <a:bodyPr vert="horz" lIns="121920" tIns="60960" rIns="121920" bIns="6096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bg1">
                    <a:lumMod val="85000"/>
                  </a:schemeClr>
                </a:solidFill>
                <a:latin typeface="Segoe UI Semilight" panose="020B0402040204020203" pitchFamily="34" charset="0"/>
                <a:cs typeface="Segoe UI Semilight" panose="020B0402040204020203" pitchFamily="34" charset="0"/>
              </a:rPr>
              <a:t>EVENTS.COLLAB365.COMMUNITY</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40326" y="6444234"/>
            <a:ext cx="1084143" cy="410215"/>
          </a:xfrm>
          <a:prstGeom prst="rect">
            <a:avLst/>
          </a:prstGeom>
        </p:spPr>
      </p:pic>
      <p:sp>
        <p:nvSpPr>
          <p:cNvPr id="11" name="Title 1">
            <a:extLst>
              <a:ext uri="{FF2B5EF4-FFF2-40B4-BE49-F238E27FC236}">
                <a16:creationId xmlns:a16="http://schemas.microsoft.com/office/drawing/2014/main" id="{A853E325-9902-4D64-AEE4-836564065817}"/>
              </a:ext>
            </a:extLst>
          </p:cNvPr>
          <p:cNvSpPr>
            <a:spLocks noGrp="1"/>
          </p:cNvSpPr>
          <p:nvPr>
            <p:ph type="title" idx="4294967295"/>
          </p:nvPr>
        </p:nvSpPr>
        <p:spPr>
          <a:xfrm>
            <a:off x="609600" y="274639"/>
            <a:ext cx="10972800" cy="1143000"/>
          </a:xfrm>
          <a:prstGeom prst="rect">
            <a:avLst/>
          </a:prstGeom>
        </p:spPr>
        <p:txBody>
          <a:bodyPr/>
          <a:lstStyle/>
          <a:p>
            <a:endParaRPr lang="en-GB"/>
          </a:p>
        </p:txBody>
      </p:sp>
      <p:sp>
        <p:nvSpPr>
          <p:cNvPr id="12" name="Content Placeholder 2">
            <a:extLst>
              <a:ext uri="{FF2B5EF4-FFF2-40B4-BE49-F238E27FC236}">
                <a16:creationId xmlns:a16="http://schemas.microsoft.com/office/drawing/2014/main" id="{CA13CCAB-C962-425B-B8CC-E45FB9D5785A}"/>
              </a:ext>
            </a:extLst>
          </p:cNvPr>
          <p:cNvSpPr>
            <a:spLocks noGrp="1"/>
          </p:cNvSpPr>
          <p:nvPr>
            <p:ph idx="4294967295"/>
          </p:nvPr>
        </p:nvSpPr>
        <p:spPr>
          <a:xfrm>
            <a:off x="609600" y="1600201"/>
            <a:ext cx="10972800" cy="4525963"/>
          </a:xfrm>
          <a:prstGeom prst="rect">
            <a:avLst/>
          </a:prstGeom>
        </p:spPr>
        <p:txBody>
          <a:bodyPr/>
          <a:lstStyle/>
          <a:p>
            <a:endParaRPr lang="en-GB"/>
          </a:p>
        </p:txBody>
      </p:sp>
    </p:spTree>
    <p:extLst>
      <p:ext uri="{BB962C8B-B14F-4D97-AF65-F5344CB8AC3E}">
        <p14:creationId xmlns:p14="http://schemas.microsoft.com/office/powerpoint/2010/main" val="3706106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4965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26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93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03450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951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10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77180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3872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364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860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3317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4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036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41861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28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83187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33016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8"/>
            <a:ext cx="11084560" cy="656590"/>
          </a:xfrm>
        </p:spPr>
        <p:txBody>
          <a:bodyPr anchor="ctr"/>
          <a:lstStyle>
            <a:lvl1pPr algn="ctr">
              <a:defRPr sz="3555">
                <a:solidFill>
                  <a:schemeClr val="tx1"/>
                </a:solidFill>
              </a:defRPr>
            </a:lvl1pPr>
          </a:lstStyle>
          <a:p>
            <a:r>
              <a:rPr lang="en-US"/>
              <a:t>Click to edit Master title style</a:t>
            </a:r>
          </a:p>
        </p:txBody>
      </p:sp>
    </p:spTree>
    <p:extLst>
      <p:ext uri="{BB962C8B-B14F-4D97-AF65-F5344CB8AC3E}">
        <p14:creationId xmlns:p14="http://schemas.microsoft.com/office/powerpoint/2010/main" val="407902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777873"/>
          </a:xfrm>
        </p:spPr>
        <p:txBody>
          <a:bodyPr anchor="b"/>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11010901" y="6438717"/>
            <a:ext cx="936626" cy="200667"/>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11010901" y="6438717"/>
            <a:ext cx="936626" cy="200667"/>
          </a:xfrm>
          <a:prstGeom prst="rect">
            <a:avLst/>
          </a:prstGeom>
        </p:spPr>
      </p:pic>
      <p:pic>
        <p:nvPicPr>
          <p:cNvPr id="8" name="Picture 7"/>
          <p:cNvPicPr>
            <a:picLocks noChangeAspect="1"/>
          </p:cNvPicPr>
          <p:nvPr userDrawn="1"/>
        </p:nvPicPr>
        <p:blipFill rotWithShape="1">
          <a:blip r:embed="rId4"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6044500"/>
            <a:ext cx="12192000" cy="8135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11010901" y="6438717"/>
            <a:ext cx="936626" cy="200667"/>
          </a:xfrm>
          <a:prstGeom prst="rect">
            <a:avLst/>
          </a:prstGeom>
        </p:spPr>
      </p:pic>
      <p:pic>
        <p:nvPicPr>
          <p:cNvPr id="11" name="Picture 10"/>
          <p:cNvPicPr>
            <a:picLocks noChangeAspect="1"/>
          </p:cNvPicPr>
          <p:nvPr userDrawn="1"/>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4496" y="6169688"/>
            <a:ext cx="713703" cy="607925"/>
          </a:xfrm>
          <a:prstGeom prst="rect">
            <a:avLst/>
          </a:prstGeom>
        </p:spPr>
      </p:pic>
      <p:sp>
        <p:nvSpPr>
          <p:cNvPr id="12" name="TextBox 11"/>
          <p:cNvSpPr txBox="1"/>
          <p:nvPr userDrawn="1"/>
        </p:nvSpPr>
        <p:spPr>
          <a:xfrm>
            <a:off x="773724" y="6129495"/>
            <a:ext cx="801823" cy="657488"/>
          </a:xfrm>
          <a:prstGeom prst="rect">
            <a:avLst/>
          </a:prstGeom>
          <a:noFill/>
        </p:spPr>
        <p:txBody>
          <a:bodyPr wrap="none" rtlCol="0">
            <a:spAutoFit/>
          </a:bodyPr>
          <a:lstStyle/>
          <a:p>
            <a:r>
              <a:rPr lang="en-US" sz="1200" baseline="0">
                <a:solidFill>
                  <a:schemeClr val="bg1"/>
                </a:solidFill>
                <a:latin typeface="Segoe UI Light" panose="020B0502040204020203" pitchFamily="34" charset="0"/>
                <a:cs typeface="Segoe UI Light" panose="020B0502040204020203" pitchFamily="34" charset="0"/>
              </a:rPr>
              <a:t>Microsoft</a:t>
            </a:r>
          </a:p>
          <a:p>
            <a:r>
              <a:rPr lang="en-US" sz="1200">
                <a:solidFill>
                  <a:schemeClr val="bg1"/>
                </a:solidFill>
                <a:latin typeface="Segoe UI Light" panose="020B0502040204020203" pitchFamily="34" charset="0"/>
                <a:cs typeface="Segoe UI Light" panose="020B0502040204020203" pitchFamily="34" charset="0"/>
              </a:rPr>
              <a:t>Cognitive</a:t>
            </a:r>
          </a:p>
          <a:p>
            <a:r>
              <a:rPr lang="en-US" sz="1200" baseline="0">
                <a:solidFill>
                  <a:schemeClr val="bg1"/>
                </a:solidFill>
                <a:latin typeface="Segoe UI Light" panose="020B0502040204020203" pitchFamily="34" charset="0"/>
                <a:cs typeface="Segoe UI Light" panose="020B0502040204020203" pitchFamily="34" charset="0"/>
              </a:rPr>
              <a:t>Toolkit</a:t>
            </a:r>
          </a:p>
        </p:txBody>
      </p:sp>
    </p:spTree>
    <p:extLst>
      <p:ext uri="{BB962C8B-B14F-4D97-AF65-F5344CB8AC3E}">
        <p14:creationId xmlns:p14="http://schemas.microsoft.com/office/powerpoint/2010/main" val="1502327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5564"/>
            <a:ext cx="11653523" cy="2263268"/>
          </a:xfrm>
        </p:spPr>
        <p:txBody>
          <a:bodyPr>
            <a:spAutoFit/>
          </a:bodyPr>
          <a:lstStyle>
            <a:lvl1pPr>
              <a:defRPr>
                <a:solidFill>
                  <a:schemeClr val="tx1"/>
                </a:solidFill>
              </a:defRPr>
            </a:lvl1pPr>
            <a:lvl2pPr marL="685537" indent="-228512">
              <a:buFont typeface="Calibri" panose="020F0502020204030204" pitchFamily="34" charset="0"/>
              <a:buChar char="-"/>
              <a:defRPr/>
            </a:lvl2pPr>
            <a:lvl3pPr marL="1142561" indent="-228512">
              <a:buSzPct val="750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0"/>
            <a:ext cx="10515600" cy="1325563"/>
          </a:xfrm>
        </p:spPr>
        <p:txBody>
          <a:bodyPr/>
          <a:lstStyle/>
          <a:p>
            <a:r>
              <a:rPr lang="en-US"/>
              <a:t>Click to edit Master title style</a:t>
            </a:r>
          </a:p>
        </p:txBody>
      </p:sp>
    </p:spTree>
    <p:extLst>
      <p:ext uri="{BB962C8B-B14F-4D97-AF65-F5344CB8AC3E}">
        <p14:creationId xmlns:p14="http://schemas.microsoft.com/office/powerpoint/2010/main" val="54917098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4"/>
            <a:ext cx="2742188" cy="364224"/>
          </a:xfrm>
          <a:prstGeom prst="rect">
            <a:avLst/>
          </a:prstGeom>
        </p:spPr>
        <p:txBody>
          <a:bodyPr vert="horz" lIns="91440" tIns="45720" rIns="146304" bIns="45720" rtlCol="0" anchor="ctr"/>
          <a:lstStyle>
            <a:lvl1pPr marL="0" algn="r" defTabSz="913841"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163706576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dirty="0"/>
              <a:t>Session Code</a:t>
            </a:r>
          </a:p>
        </p:txBody>
      </p:sp>
    </p:spTree>
    <p:extLst>
      <p:ext uri="{BB962C8B-B14F-4D97-AF65-F5344CB8AC3E}">
        <p14:creationId xmlns:p14="http://schemas.microsoft.com/office/powerpoint/2010/main" val="1974409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ectangle 1"/>
          <p:cNvSpPr/>
          <p:nvPr userDrawn="1"/>
        </p:nvSpPr>
        <p:spPr bwMode="auto">
          <a:xfrm>
            <a:off x="266063" y="2084175"/>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73"/>
            <a:ext cx="6274911" cy="1793104"/>
          </a:xfrm>
          <a:noFill/>
        </p:spPr>
        <p:txBody>
          <a:bodyPr lIns="146304" tIns="91440" rIns="146304" bIns="91440" anchor="t" anchorCtr="0"/>
          <a:lstStyle>
            <a:lvl1pPr>
              <a:defRPr sz="5292"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6716" y="6029312"/>
            <a:ext cx="1673267" cy="368686"/>
          </a:xfrm>
          <a:prstGeom prst="rect">
            <a:avLst/>
          </a:prstGeom>
        </p:spPr>
      </p:pic>
    </p:spTree>
    <p:extLst>
      <p:ext uri="{BB962C8B-B14F-4D97-AF65-F5344CB8AC3E}">
        <p14:creationId xmlns:p14="http://schemas.microsoft.com/office/powerpoint/2010/main" val="198761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073298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5339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7249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395687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704714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2533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40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20827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016"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03792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5" name="Content Placeholder 4"/>
          <p:cNvSpPr>
            <a:spLocks noGrp="1"/>
          </p:cNvSpPr>
          <p:nvPr>
            <p:ph sz="quarter" idx="10"/>
          </p:nvPr>
        </p:nvSpPr>
        <p:spPr>
          <a:xfrm>
            <a:off x="269241" y="1625151"/>
            <a:ext cx="11655840" cy="683264"/>
          </a:xfrm>
        </p:spPr>
        <p:txBody>
          <a:bodyPr/>
          <a:lstStyle>
            <a:lvl1pPr marL="0" indent="0" algn="l" defTabSz="914016"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6184599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6"/>
            <a:ext cx="9860674"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0209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03188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182130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54622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711705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3005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488793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12981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12710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05423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14174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84768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5687355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267223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1"/>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97952681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ectangle 1"/>
          <p:cNvSpPr/>
          <p:nvPr userDrawn="1"/>
        </p:nvSpPr>
        <p:spPr bwMode="auto">
          <a:xfrm>
            <a:off x="269239" y="2077802"/>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5">
                <a:gradFill>
                  <a:gsLst>
                    <a:gs pos="57576">
                      <a:srgbClr val="FFFFFF"/>
                    </a:gs>
                    <a:gs pos="35000">
                      <a:srgbClr val="FFFFFF"/>
                    </a:gs>
                  </a:gsLst>
                  <a:lin ang="5400000" scaled="0"/>
                </a:gradFill>
              </a:defRPr>
            </a:lvl1pPr>
          </a:lstStyle>
          <a:p>
            <a:pPr lvl="0"/>
            <a:r>
              <a:rPr lang="en-US"/>
              <a:t>Speaker Name</a:t>
            </a:r>
          </a:p>
        </p:txBody>
      </p:sp>
      <p:grpSp>
        <p:nvGrpSpPr>
          <p:cNvPr id="10" name="Group 9"/>
          <p:cNvGrpSpPr>
            <a:grpSpLocks noChangeAspect="1"/>
          </p:cNvGrpSpPr>
          <p:nvPr userDrawn="1"/>
        </p:nvGrpSpPr>
        <p:grpSpPr bwMode="black">
          <a:xfrm>
            <a:off x="448215" y="6123956"/>
            <a:ext cx="1241424" cy="266557"/>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057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961614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868204"/>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2740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Main Content">
    <p:spTree>
      <p:nvGrpSpPr>
        <p:cNvPr id="1" name=""/>
        <p:cNvGrpSpPr/>
        <p:nvPr/>
      </p:nvGrpSpPr>
      <p:grpSpPr>
        <a:xfrm>
          <a:off x="0" y="0"/>
          <a:ext cx="0" cy="0"/>
          <a:chOff x="0" y="0"/>
          <a:chExt cx="0" cy="0"/>
        </a:xfrm>
      </p:grpSpPr>
      <p:sp>
        <p:nvSpPr>
          <p:cNvPr id="9" name="Rectangle 8"/>
          <p:cNvSpPr/>
          <p:nvPr userDrawn="1"/>
        </p:nvSpPr>
        <p:spPr bwMode="ltGray">
          <a:xfrm>
            <a:off x="0" y="6415669"/>
            <a:ext cx="12192000" cy="442332"/>
          </a:xfrm>
          <a:prstGeom prst="rect">
            <a:avLst/>
          </a:prstGeom>
          <a:solidFill>
            <a:srgbClr val="2525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6" name="Rectangle 15"/>
          <p:cNvSpPr/>
          <p:nvPr userDrawn="1"/>
        </p:nvSpPr>
        <p:spPr bwMode="ltGray">
          <a:xfrm>
            <a:off x="0" y="329"/>
            <a:ext cx="12192000" cy="45719"/>
          </a:xfrm>
          <a:prstGeom prst="rect">
            <a:avLst/>
          </a:prstGeom>
          <a:solidFill>
            <a:srgbClr val="EC3C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8674" y="8541707"/>
            <a:ext cx="1143724" cy="344965"/>
          </a:xfrm>
          <a:prstGeom prst="rect">
            <a:avLst/>
          </a:prstGeom>
        </p:spPr>
      </p:pic>
      <p:sp>
        <p:nvSpPr>
          <p:cNvPr id="10" name="Date Placeholder 3"/>
          <p:cNvSpPr txBox="1">
            <a:spLocks/>
          </p:cNvSpPr>
          <p:nvPr userDrawn="1"/>
        </p:nvSpPr>
        <p:spPr>
          <a:xfrm>
            <a:off x="485697" y="6454020"/>
            <a:ext cx="3384280" cy="365125"/>
          </a:xfrm>
          <a:prstGeom prst="rect">
            <a:avLst/>
          </a:prstGeom>
        </p:spPr>
        <p:txBody>
          <a:bodyPr vert="horz" lIns="121920" tIns="60960" rIns="121920" bIns="6096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bg1">
                    <a:lumMod val="85000"/>
                  </a:schemeClr>
                </a:solidFill>
                <a:latin typeface="Segoe UI Semilight" panose="020B0402040204020203" pitchFamily="34" charset="0"/>
                <a:cs typeface="Segoe UI Semilight" panose="020B0402040204020203" pitchFamily="34" charset="0"/>
              </a:rPr>
              <a:t>EVENTS.COLLAB365.COMMUNITY</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40326" y="6444234"/>
            <a:ext cx="1084143" cy="410215"/>
          </a:xfrm>
          <a:prstGeom prst="rect">
            <a:avLst/>
          </a:prstGeom>
        </p:spPr>
      </p:pic>
      <p:sp>
        <p:nvSpPr>
          <p:cNvPr id="11" name="Title 1">
            <a:extLst>
              <a:ext uri="{FF2B5EF4-FFF2-40B4-BE49-F238E27FC236}">
                <a16:creationId xmlns:a16="http://schemas.microsoft.com/office/drawing/2014/main" id="{A853E325-9902-4D64-AEE4-836564065817}"/>
              </a:ext>
            </a:extLst>
          </p:cNvPr>
          <p:cNvSpPr>
            <a:spLocks noGrp="1"/>
          </p:cNvSpPr>
          <p:nvPr>
            <p:ph type="title" idx="4294967295"/>
          </p:nvPr>
        </p:nvSpPr>
        <p:spPr>
          <a:xfrm>
            <a:off x="609600" y="274639"/>
            <a:ext cx="10972800" cy="1143000"/>
          </a:xfrm>
          <a:prstGeom prst="rect">
            <a:avLst/>
          </a:prstGeom>
        </p:spPr>
        <p:txBody>
          <a:bodyPr/>
          <a:lstStyle/>
          <a:p>
            <a:endParaRPr lang="en-GB"/>
          </a:p>
        </p:txBody>
      </p:sp>
      <p:sp>
        <p:nvSpPr>
          <p:cNvPr id="12" name="Content Placeholder 2">
            <a:extLst>
              <a:ext uri="{FF2B5EF4-FFF2-40B4-BE49-F238E27FC236}">
                <a16:creationId xmlns:a16="http://schemas.microsoft.com/office/drawing/2014/main" id="{CA13CCAB-C962-425B-B8CC-E45FB9D5785A}"/>
              </a:ext>
            </a:extLst>
          </p:cNvPr>
          <p:cNvSpPr>
            <a:spLocks noGrp="1"/>
          </p:cNvSpPr>
          <p:nvPr>
            <p:ph idx="4294967295"/>
          </p:nvPr>
        </p:nvSpPr>
        <p:spPr>
          <a:xfrm>
            <a:off x="609600" y="1600201"/>
            <a:ext cx="10972800" cy="683264"/>
          </a:xfrm>
          <a:prstGeom prst="rect">
            <a:avLst/>
          </a:prstGeom>
        </p:spPr>
        <p:txBody>
          <a:bodyPr/>
          <a:lstStyle/>
          <a:p>
            <a:endParaRPr lang="en-GB"/>
          </a:p>
        </p:txBody>
      </p:sp>
    </p:spTree>
    <p:extLst>
      <p:ext uri="{BB962C8B-B14F-4D97-AF65-F5344CB8AC3E}">
        <p14:creationId xmlns:p14="http://schemas.microsoft.com/office/powerpoint/2010/main" val="1258491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46.emf"/><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image" Target="../media/image55.png"/><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theme" Target="../theme/theme3.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 id="2147484172" r:id="rId30"/>
    <p:sldLayoutId id="2147484173" r:id="rId31"/>
    <p:sldLayoutId id="2147484174" r:id="rId32"/>
    <p:sldLayoutId id="2147484175" r:id="rId33"/>
    <p:sldLayoutId id="2147484176" r:id="rId34"/>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2552429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80"/>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445551841"/>
      </p:ext>
    </p:extLst>
  </p:cSld>
  <p:clrMap bg1="dk1" tx1="lt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Lst>
  <p:transition>
    <p:fade/>
  </p:transition>
  <p:txStyles>
    <p:titleStyle>
      <a:lvl1pPr algn="l" defTabSz="914016"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2.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www.modernworkplacesolutions.rocks/" TargetMode="External"/><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jpg"/><Relationship Id="rId10" Type="http://schemas.openxmlformats.org/officeDocument/2006/relationships/image" Target="../media/image69.jpg"/><Relationship Id="rId4" Type="http://schemas.openxmlformats.org/officeDocument/2006/relationships/hyperlink" Target="https://www.cloudguy.pro/" TargetMode="External"/><Relationship Id="rId9" Type="http://schemas.openxmlformats.org/officeDocument/2006/relationships/image" Target="../media/image68.png"/></Relationships>
</file>

<file path=ppt/slides/_rels/slide2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11.xml"/><Relationship Id="rId5" Type="http://schemas.openxmlformats.org/officeDocument/2006/relationships/hyperlink" Target="https://dictionary.cambridge.org/dictionary/english/chatbot" TargetMode="External"/><Relationship Id="rId4" Type="http://schemas.openxmlformats.org/officeDocument/2006/relationships/image" Target="../media/image9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ocs.botframework.com/en-us/restapi/directline3/swagger.json" TargetMode="External"/><Relationship Id="rId1" Type="http://schemas.openxmlformats.org/officeDocument/2006/relationships/slideLayout" Target="../slideLayouts/slideLayout2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7.png"/><Relationship Id="rId4"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5.xml"/><Relationship Id="rId1" Type="http://schemas.openxmlformats.org/officeDocument/2006/relationships/slideLayout" Target="../slideLayouts/slideLayout54.xml"/><Relationship Id="rId5" Type="http://schemas.openxmlformats.org/officeDocument/2006/relationships/image" Target="../media/image106.jpeg"/><Relationship Id="rId4"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image" Target="../media/image118.jpeg"/><Relationship Id="rId3" Type="http://schemas.openxmlformats.org/officeDocument/2006/relationships/image" Target="../media/image108.png"/><Relationship Id="rId7" Type="http://schemas.openxmlformats.org/officeDocument/2006/relationships/image" Target="../media/image112.jpeg"/><Relationship Id="rId12"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60.xml"/><Relationship Id="rId6" Type="http://schemas.openxmlformats.org/officeDocument/2006/relationships/image" Target="../media/image111.jpeg"/><Relationship Id="rId11" Type="http://schemas.openxmlformats.org/officeDocument/2006/relationships/image" Target="../media/image116.jpeg"/><Relationship Id="rId5" Type="http://schemas.openxmlformats.org/officeDocument/2006/relationships/image" Target="../media/image110.jpeg"/><Relationship Id="rId10" Type="http://schemas.openxmlformats.org/officeDocument/2006/relationships/image" Target="../media/image115.jpeg"/><Relationship Id="rId4" Type="http://schemas.openxmlformats.org/officeDocument/2006/relationships/image" Target="../media/image109.jpeg"/><Relationship Id="rId9" Type="http://schemas.openxmlformats.org/officeDocument/2006/relationships/image" Target="../media/image114.jpeg"/></Relationships>
</file>

<file path=ppt/slides/_rels/slide46.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image" Target="../media/image119.emf"/><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7.svg"/><Relationship Id="rId26" Type="http://schemas.openxmlformats.org/officeDocument/2006/relationships/image" Target="../media/image137.jpg"/><Relationship Id="rId3" Type="http://schemas.openxmlformats.org/officeDocument/2006/relationships/image" Target="../media/image128.png"/><Relationship Id="rId21"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131.png"/><Relationship Id="rId17" Type="http://schemas.openxmlformats.org/officeDocument/2006/relationships/image" Target="../media/image36.png"/><Relationship Id="rId25" Type="http://schemas.openxmlformats.org/officeDocument/2006/relationships/image" Target="../media/image136.png"/><Relationship Id="rId2" Type="http://schemas.openxmlformats.org/officeDocument/2006/relationships/notesSlide" Target="../notesSlides/notesSlide19.xml"/><Relationship Id="rId16" Type="http://schemas.openxmlformats.org/officeDocument/2006/relationships/image" Target="../media/image133.jpe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130.jpeg"/><Relationship Id="rId24" Type="http://schemas.openxmlformats.org/officeDocument/2006/relationships/image" Target="../media/image21.svg"/><Relationship Id="rId5" Type="http://schemas.openxmlformats.org/officeDocument/2006/relationships/image" Target="../media/image34.png"/><Relationship Id="rId15" Type="http://schemas.openxmlformats.org/officeDocument/2006/relationships/image" Target="../media/image132.jpeg"/><Relationship Id="rId23" Type="http://schemas.openxmlformats.org/officeDocument/2006/relationships/image" Target="../media/image20.png"/><Relationship Id="rId10" Type="http://schemas.openxmlformats.org/officeDocument/2006/relationships/image" Target="../media/image25.svg"/><Relationship Id="rId19" Type="http://schemas.openxmlformats.org/officeDocument/2006/relationships/image" Target="../media/image134.jpg"/><Relationship Id="rId4" Type="http://schemas.openxmlformats.org/officeDocument/2006/relationships/image" Target="../media/image129.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35.jpeg"/></Relationships>
</file>

<file path=ppt/slides/_rels/slide56.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A 21st century lunch bell</a:t>
            </a:r>
          </a:p>
        </p:txBody>
      </p:sp>
      <p:sp>
        <p:nvSpPr>
          <p:cNvPr id="3" name="Marcador de texto 2"/>
          <p:cNvSpPr>
            <a:spLocks noGrp="1"/>
          </p:cNvSpPr>
          <p:nvPr>
            <p:ph type="body" sz="quarter" idx="11"/>
          </p:nvPr>
        </p:nvSpPr>
        <p:spPr/>
        <p:txBody>
          <a:bodyPr/>
          <a:lstStyle/>
          <a:p>
            <a:r>
              <a:rPr lang="en-US" dirty="0"/>
              <a:t>Thomas Gölles &amp; Stephan Bisser</a:t>
            </a:r>
          </a:p>
        </p:txBody>
      </p:sp>
    </p:spTree>
    <p:extLst>
      <p:ext uri="{BB962C8B-B14F-4D97-AF65-F5344CB8AC3E}">
        <p14:creationId xmlns:p14="http://schemas.microsoft.com/office/powerpoint/2010/main" val="367397030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F7C3E9-546C-48A4-B5B5-DB15E0CA2FCE}"/>
              </a:ext>
            </a:extLst>
          </p:cNvPr>
          <p:cNvSpPr>
            <a:spLocks noGrp="1"/>
          </p:cNvSpPr>
          <p:nvPr>
            <p:ph type="body" sz="quarter" idx="10"/>
          </p:nvPr>
        </p:nvSpPr>
        <p:spPr/>
        <p:txBody>
          <a:bodyPr/>
          <a:lstStyle/>
          <a:p>
            <a:endParaRPr lang="de-AT" dirty="0"/>
          </a:p>
        </p:txBody>
      </p:sp>
      <p:sp>
        <p:nvSpPr>
          <p:cNvPr id="3" name="Title 2">
            <a:extLst>
              <a:ext uri="{FF2B5EF4-FFF2-40B4-BE49-F238E27FC236}">
                <a16:creationId xmlns:a16="http://schemas.microsoft.com/office/drawing/2014/main" id="{BE56B9B8-14FF-43B4-BF57-35094A031258}"/>
              </a:ext>
            </a:extLst>
          </p:cNvPr>
          <p:cNvSpPr>
            <a:spLocks noGrp="1"/>
          </p:cNvSpPr>
          <p:nvPr>
            <p:ph type="title"/>
          </p:nvPr>
        </p:nvSpPr>
        <p:spPr/>
        <p:txBody>
          <a:bodyPr/>
          <a:lstStyle/>
          <a:p>
            <a:r>
              <a:rPr lang="de-AT" dirty="0" err="1"/>
              <a:t>Yummy</a:t>
            </a:r>
            <a:endParaRPr lang="de-AT" dirty="0"/>
          </a:p>
        </p:txBody>
      </p:sp>
      <p:pic>
        <p:nvPicPr>
          <p:cNvPr id="4" name="Content Placeholder 3">
            <a:extLst>
              <a:ext uri="{FF2B5EF4-FFF2-40B4-BE49-F238E27FC236}">
                <a16:creationId xmlns:a16="http://schemas.microsoft.com/office/drawing/2014/main" id="{EB3588B0-378A-4C37-B348-0F0A8921B076}"/>
              </a:ext>
            </a:extLst>
          </p:cNvPr>
          <p:cNvPicPr>
            <a:picLocks noGrp="1" noChangeAspect="1"/>
          </p:cNvPicPr>
          <p:nvPr>
            <p:ph idx="1"/>
          </p:nvPr>
        </p:nvPicPr>
        <p:blipFill>
          <a:blip r:embed="rId2"/>
          <a:stretch>
            <a:fillRect/>
          </a:stretch>
        </p:blipFill>
        <p:spPr>
          <a:xfrm>
            <a:off x="2600444" y="1203378"/>
            <a:ext cx="6991111" cy="5243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324301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5462823-D081-466B-85EF-A15D571EEC40}"/>
              </a:ext>
            </a:extLst>
          </p:cNvPr>
          <p:cNvSpPr>
            <a:spLocks noGrp="1"/>
          </p:cNvSpPr>
          <p:nvPr>
            <p:ph type="body" idx="1"/>
          </p:nvPr>
        </p:nvSpPr>
        <p:spPr>
          <a:xfrm>
            <a:off x="6219711" y="1447801"/>
            <a:ext cx="5434948" cy="4257674"/>
          </a:xfrm>
        </p:spPr>
        <p:txBody>
          <a:bodyPr/>
          <a:lstStyle/>
          <a:p>
            <a:r>
              <a:rPr lang="en-US" sz="6600" dirty="0"/>
              <a:t>This is </a:t>
            </a:r>
            <a:r>
              <a:rPr lang="en-US" sz="6600" dirty="0" err="1"/>
              <a:t>Thomy‘s</a:t>
            </a:r>
            <a:r>
              <a:rPr lang="en-US" sz="6600" dirty="0"/>
              <a:t> view after he switched rooms (now)</a:t>
            </a:r>
            <a:endParaRPr lang="de-AT" sz="6600" dirty="0"/>
          </a:p>
        </p:txBody>
      </p:sp>
      <p:pic>
        <p:nvPicPr>
          <p:cNvPr id="11" name="Picture Placeholder 10">
            <a:extLst>
              <a:ext uri="{FF2B5EF4-FFF2-40B4-BE49-F238E27FC236}">
                <a16:creationId xmlns:a16="http://schemas.microsoft.com/office/drawing/2014/main" id="{A5A33E50-55FE-4369-99CF-55BA56EC4242}"/>
              </a:ext>
            </a:extLst>
          </p:cNvPr>
          <p:cNvPicPr>
            <a:picLocks noGrp="1" noChangeAspect="1"/>
          </p:cNvPicPr>
          <p:nvPr>
            <p:ph type="pic" sz="quarter" idx="14"/>
          </p:nvPr>
        </p:nvPicPr>
        <p:blipFill>
          <a:blip r:embed="rId2"/>
          <a:srcRect l="10391" r="10391"/>
          <a:stretch>
            <a:fillRect/>
          </a:stretch>
        </p:blipFill>
        <p:spPr>
          <a:prstGeom prst="rect">
            <a:avLst/>
          </a:prstGeom>
        </p:spPr>
      </p:pic>
    </p:spTree>
    <p:extLst>
      <p:ext uri="{BB962C8B-B14F-4D97-AF65-F5344CB8AC3E}">
        <p14:creationId xmlns:p14="http://schemas.microsoft.com/office/powerpoint/2010/main" val="221419601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625CC1-12B9-49B9-8293-A3D018ABFAEF}"/>
              </a:ext>
            </a:extLst>
          </p:cNvPr>
          <p:cNvSpPr>
            <a:spLocks noGrp="1"/>
          </p:cNvSpPr>
          <p:nvPr>
            <p:ph type="title"/>
          </p:nvPr>
        </p:nvSpPr>
        <p:spPr/>
        <p:txBody>
          <a:bodyPr/>
          <a:lstStyle/>
          <a:p>
            <a:r>
              <a:rPr lang="de-AT" dirty="0" err="1"/>
              <a:t>How</a:t>
            </a:r>
            <a:r>
              <a:rPr lang="de-AT" dirty="0"/>
              <a:t> </a:t>
            </a:r>
            <a:r>
              <a:rPr lang="de-AT" dirty="0" err="1"/>
              <a:t>can</a:t>
            </a:r>
            <a:r>
              <a:rPr lang="de-AT" dirty="0"/>
              <a:t> Thomy </a:t>
            </a:r>
            <a:r>
              <a:rPr lang="de-AT" dirty="0" err="1"/>
              <a:t>solve</a:t>
            </a:r>
            <a:r>
              <a:rPr lang="de-AT" dirty="0"/>
              <a:t> </a:t>
            </a:r>
            <a:r>
              <a:rPr lang="de-AT" dirty="0" err="1"/>
              <a:t>that</a:t>
            </a:r>
            <a:r>
              <a:rPr lang="de-AT" dirty="0"/>
              <a:t> </a:t>
            </a:r>
            <a:r>
              <a:rPr lang="de-AT" dirty="0" err="1"/>
              <a:t>problem</a:t>
            </a:r>
            <a:r>
              <a:rPr lang="de-AT" dirty="0"/>
              <a:t>?</a:t>
            </a:r>
          </a:p>
        </p:txBody>
      </p:sp>
      <p:sp>
        <p:nvSpPr>
          <p:cNvPr id="6" name="Text Placeholder 5">
            <a:extLst>
              <a:ext uri="{FF2B5EF4-FFF2-40B4-BE49-F238E27FC236}">
                <a16:creationId xmlns:a16="http://schemas.microsoft.com/office/drawing/2014/main" id="{E58F4BA4-0AB9-4155-92FB-B8F509CBF102}"/>
              </a:ext>
            </a:extLst>
          </p:cNvPr>
          <p:cNvSpPr>
            <a:spLocks noGrp="1"/>
          </p:cNvSpPr>
          <p:nvPr>
            <p:ph type="body" sz="quarter" idx="12"/>
          </p:nvPr>
        </p:nvSpPr>
        <p:spPr/>
        <p:txBody>
          <a:bodyPr/>
          <a:lstStyle/>
          <a:p>
            <a:endParaRPr lang="de-AT"/>
          </a:p>
        </p:txBody>
      </p:sp>
    </p:spTree>
    <p:extLst>
      <p:ext uri="{BB962C8B-B14F-4D97-AF65-F5344CB8AC3E}">
        <p14:creationId xmlns:p14="http://schemas.microsoft.com/office/powerpoint/2010/main" val="17053988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264405-28D9-43A2-9682-67CB57D7E00B}"/>
              </a:ext>
            </a:extLst>
          </p:cNvPr>
          <p:cNvSpPr>
            <a:spLocks noGrp="1"/>
          </p:cNvSpPr>
          <p:nvPr>
            <p:ph type="title"/>
          </p:nvPr>
        </p:nvSpPr>
        <p:spPr/>
        <p:txBody>
          <a:bodyPr/>
          <a:lstStyle/>
          <a:p>
            <a:r>
              <a:rPr lang="de-AT" dirty="0"/>
              <a:t>Possible </a:t>
            </a:r>
            <a:r>
              <a:rPr lang="de-AT" dirty="0" err="1"/>
              <a:t>solutions</a:t>
            </a:r>
            <a:endParaRPr lang="de-AT" dirty="0"/>
          </a:p>
        </p:txBody>
      </p:sp>
      <p:sp>
        <p:nvSpPr>
          <p:cNvPr id="4" name="Text Placeholder 3">
            <a:extLst>
              <a:ext uri="{FF2B5EF4-FFF2-40B4-BE49-F238E27FC236}">
                <a16:creationId xmlns:a16="http://schemas.microsoft.com/office/drawing/2014/main" id="{DB71D20A-5E13-4434-9129-52D86A27F14B}"/>
              </a:ext>
            </a:extLst>
          </p:cNvPr>
          <p:cNvSpPr>
            <a:spLocks noGrp="1"/>
          </p:cNvSpPr>
          <p:nvPr>
            <p:ph type="body" sz="quarter" idx="10"/>
          </p:nvPr>
        </p:nvSpPr>
        <p:spPr/>
        <p:txBody>
          <a:bodyPr/>
          <a:lstStyle/>
          <a:p>
            <a:r>
              <a:rPr lang="en-US" dirty="0"/>
              <a:t>Create a recurrent event in Outlook</a:t>
            </a:r>
          </a:p>
          <a:p>
            <a:r>
              <a:rPr lang="en-US" dirty="0"/>
              <a:t>“Ping” a colleague everyday</a:t>
            </a:r>
          </a:p>
          <a:p>
            <a:r>
              <a:rPr lang="en-US" dirty="0"/>
              <a:t>Stand up and have a look</a:t>
            </a:r>
          </a:p>
          <a:p>
            <a:r>
              <a:rPr lang="en-US" dirty="0"/>
              <a:t>Use technology to solve the problem</a:t>
            </a:r>
          </a:p>
          <a:p>
            <a:endParaRPr lang="de-AT" dirty="0"/>
          </a:p>
        </p:txBody>
      </p:sp>
    </p:spTree>
    <p:extLst>
      <p:ext uri="{BB962C8B-B14F-4D97-AF65-F5344CB8AC3E}">
        <p14:creationId xmlns:p14="http://schemas.microsoft.com/office/powerpoint/2010/main" val="1432550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972027-9D6E-458E-B6D8-F46E5BB1860D}"/>
              </a:ext>
            </a:extLst>
          </p:cNvPr>
          <p:cNvSpPr>
            <a:spLocks noGrp="1"/>
          </p:cNvSpPr>
          <p:nvPr>
            <p:ph type="title"/>
          </p:nvPr>
        </p:nvSpPr>
        <p:spPr/>
        <p:txBody>
          <a:bodyPr/>
          <a:lstStyle/>
          <a:p>
            <a:r>
              <a:rPr lang="de-AT" dirty="0"/>
              <a:t>As a </a:t>
            </a:r>
            <a:r>
              <a:rPr lang="de-AT" dirty="0" err="1"/>
              <a:t>geek</a:t>
            </a:r>
            <a:r>
              <a:rPr lang="de-AT" dirty="0"/>
              <a:t> </a:t>
            </a:r>
            <a:r>
              <a:rPr lang="de-AT" dirty="0" err="1"/>
              <a:t>you</a:t>
            </a:r>
            <a:r>
              <a:rPr lang="de-AT" dirty="0"/>
              <a:t> </a:t>
            </a:r>
            <a:r>
              <a:rPr lang="de-AT" dirty="0" err="1"/>
              <a:t>have</a:t>
            </a:r>
            <a:r>
              <a:rPr lang="de-AT" dirty="0"/>
              <a:t> </a:t>
            </a:r>
            <a:r>
              <a:rPr lang="de-AT" dirty="0" err="1"/>
              <a:t>to</a:t>
            </a:r>
            <a:r>
              <a:rPr lang="de-AT" dirty="0"/>
              <a:t> do </a:t>
            </a:r>
            <a:r>
              <a:rPr lang="de-AT" dirty="0" err="1"/>
              <a:t>something</a:t>
            </a:r>
            <a:r>
              <a:rPr lang="de-AT" dirty="0"/>
              <a:t> </a:t>
            </a:r>
            <a:r>
              <a:rPr lang="de-AT" u="sng" dirty="0" err="1"/>
              <a:t>awesome</a:t>
            </a:r>
            <a:endParaRPr lang="de-AT" u="sng" dirty="0"/>
          </a:p>
        </p:txBody>
      </p:sp>
      <p:sp>
        <p:nvSpPr>
          <p:cNvPr id="7" name="Text Placeholder 6">
            <a:extLst>
              <a:ext uri="{FF2B5EF4-FFF2-40B4-BE49-F238E27FC236}">
                <a16:creationId xmlns:a16="http://schemas.microsoft.com/office/drawing/2014/main" id="{F02356B6-3AEE-44CC-B211-FA4859675544}"/>
              </a:ext>
            </a:extLst>
          </p:cNvPr>
          <p:cNvSpPr>
            <a:spLocks noGrp="1"/>
          </p:cNvSpPr>
          <p:nvPr>
            <p:ph type="body" sz="quarter" idx="12"/>
          </p:nvPr>
        </p:nvSpPr>
        <p:spPr/>
        <p:txBody>
          <a:bodyPr/>
          <a:lstStyle/>
          <a:p>
            <a:endParaRPr lang="de-AT" dirty="0"/>
          </a:p>
        </p:txBody>
      </p:sp>
    </p:spTree>
    <p:extLst>
      <p:ext uri="{BB962C8B-B14F-4D97-AF65-F5344CB8AC3E}">
        <p14:creationId xmlns:p14="http://schemas.microsoft.com/office/powerpoint/2010/main" val="12042150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E8D498-F934-49DD-9BF7-C50BCA39609F}"/>
              </a:ext>
            </a:extLst>
          </p:cNvPr>
          <p:cNvSpPr>
            <a:spLocks noGrp="1"/>
          </p:cNvSpPr>
          <p:nvPr>
            <p:ph type="body" sz="quarter" idx="10"/>
          </p:nvPr>
        </p:nvSpPr>
        <p:spPr/>
        <p:txBody>
          <a:bodyPr/>
          <a:lstStyle/>
          <a:p>
            <a:r>
              <a:rPr lang="en-US" sz="3200" i="1" dirty="0"/>
              <a:t>Penny: </a:t>
            </a:r>
            <a:r>
              <a:rPr lang="en-US" sz="3200" dirty="0"/>
              <a:t>Well, you know, it’s the Cheesecake Factory. People order cheesecake, and I bring it to them.</a:t>
            </a:r>
          </a:p>
          <a:p>
            <a:r>
              <a:rPr lang="en-US" sz="3200" i="1" dirty="0">
                <a:solidFill>
                  <a:schemeClr val="accent6"/>
                </a:solidFill>
              </a:rPr>
              <a:t>Leonard</a:t>
            </a:r>
            <a:r>
              <a:rPr lang="en-US" sz="3200" dirty="0">
                <a:solidFill>
                  <a:schemeClr val="accent6"/>
                </a:solidFill>
              </a:rPr>
              <a:t>: So, you sort of act as a </a:t>
            </a:r>
            <a:r>
              <a:rPr lang="en-US" b="1" dirty="0">
                <a:solidFill>
                  <a:schemeClr val="accent6"/>
                </a:solidFill>
              </a:rPr>
              <a:t>Ca</a:t>
            </a:r>
            <a:r>
              <a:rPr lang="en-US" sz="3200" dirty="0">
                <a:solidFill>
                  <a:schemeClr val="accent6"/>
                </a:solidFill>
              </a:rPr>
              <a:t>rbohydrate</a:t>
            </a:r>
            <a:r>
              <a:rPr lang="en-US" sz="3200" b="1" dirty="0">
                <a:solidFill>
                  <a:schemeClr val="accent6"/>
                </a:solidFill>
              </a:rPr>
              <a:t> </a:t>
            </a:r>
            <a:r>
              <a:rPr lang="en-US" b="1" dirty="0">
                <a:solidFill>
                  <a:schemeClr val="accent6"/>
                </a:solidFill>
              </a:rPr>
              <a:t>De</a:t>
            </a:r>
            <a:r>
              <a:rPr lang="en-US" sz="3200" dirty="0">
                <a:solidFill>
                  <a:schemeClr val="accent6"/>
                </a:solidFill>
              </a:rPr>
              <a:t>livery</a:t>
            </a:r>
            <a:r>
              <a:rPr lang="en-US" sz="3200" b="1" dirty="0">
                <a:solidFill>
                  <a:schemeClr val="accent6"/>
                </a:solidFill>
              </a:rPr>
              <a:t> </a:t>
            </a:r>
            <a:r>
              <a:rPr lang="en-US" b="1" dirty="0">
                <a:solidFill>
                  <a:schemeClr val="accent6"/>
                </a:solidFill>
              </a:rPr>
              <a:t>Sy</a:t>
            </a:r>
            <a:r>
              <a:rPr lang="en-US" sz="3200" dirty="0">
                <a:solidFill>
                  <a:schemeClr val="accent6"/>
                </a:solidFill>
              </a:rPr>
              <a:t>stem.</a:t>
            </a:r>
          </a:p>
          <a:p>
            <a:r>
              <a:rPr lang="en-US" sz="3200" i="1" dirty="0"/>
              <a:t>Penny</a:t>
            </a:r>
            <a:r>
              <a:rPr lang="en-US" sz="3200" dirty="0"/>
              <a:t>: Yeah, call it whatever you want, I get minimum wage.</a:t>
            </a:r>
          </a:p>
          <a:p>
            <a:endParaRPr lang="en-US" sz="3200" dirty="0"/>
          </a:p>
          <a:p>
            <a:endParaRPr lang="de-AT" dirty="0"/>
          </a:p>
        </p:txBody>
      </p:sp>
      <p:sp>
        <p:nvSpPr>
          <p:cNvPr id="3" name="Title 2">
            <a:extLst>
              <a:ext uri="{FF2B5EF4-FFF2-40B4-BE49-F238E27FC236}">
                <a16:creationId xmlns:a16="http://schemas.microsoft.com/office/drawing/2014/main" id="{3E56AE59-5D60-46C4-8B1A-F4972CA2EBD9}"/>
              </a:ext>
            </a:extLst>
          </p:cNvPr>
          <p:cNvSpPr>
            <a:spLocks noGrp="1"/>
          </p:cNvSpPr>
          <p:nvPr>
            <p:ph type="title"/>
          </p:nvPr>
        </p:nvSpPr>
        <p:spPr/>
        <p:txBody>
          <a:bodyPr/>
          <a:lstStyle/>
          <a:p>
            <a:r>
              <a:rPr lang="de-AT" dirty="0"/>
              <a:t>MOCADESYMO was </a:t>
            </a:r>
            <a:r>
              <a:rPr lang="de-AT" dirty="0" err="1"/>
              <a:t>born</a:t>
            </a:r>
            <a:endParaRPr lang="de-AT" dirty="0"/>
          </a:p>
        </p:txBody>
      </p:sp>
      <p:grpSp>
        <p:nvGrpSpPr>
          <p:cNvPr id="16" name="Group 15">
            <a:extLst>
              <a:ext uri="{FF2B5EF4-FFF2-40B4-BE49-F238E27FC236}">
                <a16:creationId xmlns:a16="http://schemas.microsoft.com/office/drawing/2014/main" id="{EB0211C7-06FE-4756-A5B4-14A2D405C433}"/>
              </a:ext>
            </a:extLst>
          </p:cNvPr>
          <p:cNvGrpSpPr/>
          <p:nvPr/>
        </p:nvGrpSpPr>
        <p:grpSpPr>
          <a:xfrm>
            <a:off x="2751557" y="2545300"/>
            <a:ext cx="8344251" cy="2242107"/>
            <a:chOff x="2751557" y="2545300"/>
            <a:chExt cx="8344251" cy="2242107"/>
          </a:xfrm>
        </p:grpSpPr>
        <p:sp>
          <p:nvSpPr>
            <p:cNvPr id="5" name="Rectangle 4">
              <a:extLst>
                <a:ext uri="{FF2B5EF4-FFF2-40B4-BE49-F238E27FC236}">
                  <a16:creationId xmlns:a16="http://schemas.microsoft.com/office/drawing/2014/main" id="{606A7713-A7D1-4D47-AAF4-A40374BA9FB3}"/>
                </a:ext>
              </a:extLst>
            </p:cNvPr>
            <p:cNvSpPr/>
            <p:nvPr/>
          </p:nvSpPr>
          <p:spPr>
            <a:xfrm>
              <a:off x="5812971" y="2545300"/>
              <a:ext cx="4136572" cy="457200"/>
            </a:xfrm>
            <a:prstGeom prst="rect">
              <a:avLst/>
            </a:prstGeom>
            <a:noFill/>
            <a:ln w="28575">
              <a:solidFill>
                <a:srgbClr val="EC3C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6" name="Group 5">
              <a:extLst>
                <a:ext uri="{FF2B5EF4-FFF2-40B4-BE49-F238E27FC236}">
                  <a16:creationId xmlns:a16="http://schemas.microsoft.com/office/drawing/2014/main" id="{47BE7339-A242-4DEB-A410-F43A1E58778A}"/>
                </a:ext>
              </a:extLst>
            </p:cNvPr>
            <p:cNvGrpSpPr/>
            <p:nvPr/>
          </p:nvGrpSpPr>
          <p:grpSpPr>
            <a:xfrm>
              <a:off x="2751557" y="3372103"/>
              <a:ext cx="3130694" cy="1018380"/>
              <a:chOff x="2835559" y="3715003"/>
              <a:chExt cx="3046692" cy="1018380"/>
            </a:xfrm>
          </p:grpSpPr>
          <p:grpSp>
            <p:nvGrpSpPr>
              <p:cNvPr id="12" name="Group 11">
                <a:extLst>
                  <a:ext uri="{FF2B5EF4-FFF2-40B4-BE49-F238E27FC236}">
                    <a16:creationId xmlns:a16="http://schemas.microsoft.com/office/drawing/2014/main" id="{43046DF6-68FF-4246-BD8A-53F203F5DFC6}"/>
                  </a:ext>
                </a:extLst>
              </p:cNvPr>
              <p:cNvGrpSpPr/>
              <p:nvPr/>
            </p:nvGrpSpPr>
            <p:grpSpPr>
              <a:xfrm>
                <a:off x="2835559" y="4267441"/>
                <a:ext cx="1182101" cy="465942"/>
                <a:chOff x="2542590" y="4444999"/>
                <a:chExt cx="1182101" cy="465942"/>
              </a:xfrm>
            </p:grpSpPr>
            <p:sp>
              <p:nvSpPr>
                <p:cNvPr id="14" name="TextBox 13">
                  <a:extLst>
                    <a:ext uri="{FF2B5EF4-FFF2-40B4-BE49-F238E27FC236}">
                      <a16:creationId xmlns:a16="http://schemas.microsoft.com/office/drawing/2014/main" id="{7EE804FB-A3E9-4091-B06E-A105562F8C39}"/>
                    </a:ext>
                  </a:extLst>
                </p:cNvPr>
                <p:cNvSpPr txBox="1"/>
                <p:nvPr/>
              </p:nvSpPr>
              <p:spPr>
                <a:xfrm>
                  <a:off x="2565399" y="4444999"/>
                  <a:ext cx="1159292" cy="461665"/>
                </a:xfrm>
                <a:prstGeom prst="rect">
                  <a:avLst/>
                </a:prstGeom>
                <a:noFill/>
              </p:spPr>
              <p:txBody>
                <a:bodyPr wrap="none" rtlCol="0">
                  <a:spAutoFit/>
                </a:bodyPr>
                <a:lstStyle/>
                <a:p>
                  <a:r>
                    <a:rPr lang="en-US" sz="2400" b="1" dirty="0">
                      <a:solidFill>
                        <a:schemeClr val="accent1"/>
                      </a:solidFill>
                    </a:rPr>
                    <a:t>Mo</a:t>
                  </a:r>
                  <a:r>
                    <a:rPr lang="en-US" sz="2400" dirty="0">
                      <a:solidFill>
                        <a:schemeClr val="accent1"/>
                      </a:solidFill>
                    </a:rPr>
                    <a:t>bile</a:t>
                  </a:r>
                </a:p>
              </p:txBody>
            </p:sp>
            <p:sp>
              <p:nvSpPr>
                <p:cNvPr id="15" name="Rectangle 14">
                  <a:extLst>
                    <a:ext uri="{FF2B5EF4-FFF2-40B4-BE49-F238E27FC236}">
                      <a16:creationId xmlns:a16="http://schemas.microsoft.com/office/drawing/2014/main" id="{22E01AB7-9B5D-4A87-B865-9F8A78C26A49}"/>
                    </a:ext>
                  </a:extLst>
                </p:cNvPr>
                <p:cNvSpPr/>
                <p:nvPr/>
              </p:nvSpPr>
              <p:spPr>
                <a:xfrm>
                  <a:off x="2542590" y="4453741"/>
                  <a:ext cx="1116241" cy="457200"/>
                </a:xfrm>
                <a:prstGeom prst="rect">
                  <a:avLst/>
                </a:prstGeom>
                <a:noFill/>
                <a:ln w="28575">
                  <a:solidFill>
                    <a:srgbClr val="EC3C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3" name="Arrow: Right 12">
                <a:extLst>
                  <a:ext uri="{FF2B5EF4-FFF2-40B4-BE49-F238E27FC236}">
                    <a16:creationId xmlns:a16="http://schemas.microsoft.com/office/drawing/2014/main" id="{52FE81D0-64EC-442C-A309-29566F91887E}"/>
                  </a:ext>
                </a:extLst>
              </p:cNvPr>
              <p:cNvSpPr/>
              <p:nvPr/>
            </p:nvSpPr>
            <p:spPr>
              <a:xfrm rot="19712237">
                <a:off x="3967298" y="3715003"/>
                <a:ext cx="1914953" cy="350837"/>
              </a:xfrm>
              <a:prstGeom prst="rightArrow">
                <a:avLst/>
              </a:prstGeom>
              <a:solidFill>
                <a:srgbClr val="BC3620"/>
              </a:solidFill>
              <a:ln>
                <a:solidFill>
                  <a:srgbClr val="BC362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7" name="Group 6">
              <a:extLst>
                <a:ext uri="{FF2B5EF4-FFF2-40B4-BE49-F238E27FC236}">
                  <a16:creationId xmlns:a16="http://schemas.microsoft.com/office/drawing/2014/main" id="{BF34767F-2ED3-4EFC-A55E-8B34CAEC63F9}"/>
                </a:ext>
              </a:extLst>
            </p:cNvPr>
            <p:cNvGrpSpPr/>
            <p:nvPr/>
          </p:nvGrpSpPr>
          <p:grpSpPr>
            <a:xfrm>
              <a:off x="9697484" y="2933634"/>
              <a:ext cx="1398324" cy="1853773"/>
              <a:chOff x="9735004" y="3063466"/>
              <a:chExt cx="1360804" cy="1853773"/>
            </a:xfrm>
          </p:grpSpPr>
          <p:grpSp>
            <p:nvGrpSpPr>
              <p:cNvPr id="8" name="Group 7">
                <a:extLst>
                  <a:ext uri="{FF2B5EF4-FFF2-40B4-BE49-F238E27FC236}">
                    <a16:creationId xmlns:a16="http://schemas.microsoft.com/office/drawing/2014/main" id="{53A7032E-4752-408F-8EC7-20F888C95E24}"/>
                  </a:ext>
                </a:extLst>
              </p:cNvPr>
              <p:cNvGrpSpPr/>
              <p:nvPr/>
            </p:nvGrpSpPr>
            <p:grpSpPr>
              <a:xfrm>
                <a:off x="9735004" y="4445004"/>
                <a:ext cx="1360804" cy="472235"/>
                <a:chOff x="9735004" y="4445004"/>
                <a:chExt cx="1360804" cy="472235"/>
              </a:xfrm>
            </p:grpSpPr>
            <p:sp>
              <p:nvSpPr>
                <p:cNvPr id="10" name="TextBox 9">
                  <a:extLst>
                    <a:ext uri="{FF2B5EF4-FFF2-40B4-BE49-F238E27FC236}">
                      <a16:creationId xmlns:a16="http://schemas.microsoft.com/office/drawing/2014/main" id="{ADB8B60E-BAD8-43CE-AE94-8CFBF159A726}"/>
                    </a:ext>
                  </a:extLst>
                </p:cNvPr>
                <p:cNvSpPr txBox="1"/>
                <p:nvPr/>
              </p:nvSpPr>
              <p:spPr>
                <a:xfrm>
                  <a:off x="9788271" y="4445004"/>
                  <a:ext cx="1307537" cy="461666"/>
                </a:xfrm>
                <a:prstGeom prst="rect">
                  <a:avLst/>
                </a:prstGeom>
                <a:noFill/>
              </p:spPr>
              <p:txBody>
                <a:bodyPr wrap="none" rtlCol="0">
                  <a:spAutoFit/>
                </a:bodyPr>
                <a:lstStyle/>
                <a:p>
                  <a:r>
                    <a:rPr lang="en-US" sz="2400" b="1" dirty="0">
                      <a:solidFill>
                        <a:schemeClr val="accent1"/>
                      </a:solidFill>
                    </a:rPr>
                    <a:t>Mo</a:t>
                  </a:r>
                  <a:r>
                    <a:rPr lang="en-US" sz="2400" dirty="0">
                      <a:solidFill>
                        <a:schemeClr val="accent1"/>
                      </a:solidFill>
                    </a:rPr>
                    <a:t>nitor</a:t>
                  </a:r>
                </a:p>
              </p:txBody>
            </p:sp>
            <p:sp>
              <p:nvSpPr>
                <p:cNvPr id="11" name="Rectangle 10">
                  <a:extLst>
                    <a:ext uri="{FF2B5EF4-FFF2-40B4-BE49-F238E27FC236}">
                      <a16:creationId xmlns:a16="http://schemas.microsoft.com/office/drawing/2014/main" id="{0DCE2990-1698-4907-9A4C-1AE05EB3951F}"/>
                    </a:ext>
                  </a:extLst>
                </p:cNvPr>
                <p:cNvSpPr/>
                <p:nvPr/>
              </p:nvSpPr>
              <p:spPr>
                <a:xfrm>
                  <a:off x="9735004" y="4460039"/>
                  <a:ext cx="1273427" cy="457200"/>
                </a:xfrm>
                <a:prstGeom prst="rect">
                  <a:avLst/>
                </a:prstGeom>
                <a:noFill/>
                <a:ln w="28575">
                  <a:solidFill>
                    <a:srgbClr val="EC3C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9" name="Arrow: Right 8">
                <a:extLst>
                  <a:ext uri="{FF2B5EF4-FFF2-40B4-BE49-F238E27FC236}">
                    <a16:creationId xmlns:a16="http://schemas.microsoft.com/office/drawing/2014/main" id="{C6050845-1819-4D4E-9B5F-D9A57170C348}"/>
                  </a:ext>
                </a:extLst>
              </p:cNvPr>
              <p:cNvSpPr/>
              <p:nvPr/>
            </p:nvSpPr>
            <p:spPr>
              <a:xfrm rot="2717886">
                <a:off x="9358496" y="3638278"/>
                <a:ext cx="1462511" cy="312887"/>
              </a:xfrm>
              <a:prstGeom prst="rightArrow">
                <a:avLst/>
              </a:prstGeom>
              <a:solidFill>
                <a:srgbClr val="BC3620"/>
              </a:solidFill>
              <a:ln>
                <a:solidFill>
                  <a:srgbClr val="BC362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spTree>
    <p:extLst>
      <p:ext uri="{BB962C8B-B14F-4D97-AF65-F5344CB8AC3E}">
        <p14:creationId xmlns:p14="http://schemas.microsoft.com/office/powerpoint/2010/main" val="3686861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6119D7-6DC5-49A1-80AD-ECA04A86D398}"/>
              </a:ext>
            </a:extLst>
          </p:cNvPr>
          <p:cNvSpPr>
            <a:spLocks noGrp="1"/>
          </p:cNvSpPr>
          <p:nvPr>
            <p:ph type="title"/>
          </p:nvPr>
        </p:nvSpPr>
        <p:spPr/>
        <p:txBody>
          <a:bodyPr/>
          <a:lstStyle/>
          <a:p>
            <a:r>
              <a:rPr lang="de-AT" dirty="0"/>
              <a:t>Who </a:t>
            </a:r>
            <a:r>
              <a:rPr lang="de-AT" dirty="0" err="1"/>
              <a:t>or</a:t>
            </a:r>
            <a:r>
              <a:rPr lang="de-AT" dirty="0"/>
              <a:t> </a:t>
            </a:r>
            <a:r>
              <a:rPr lang="de-AT" dirty="0" err="1"/>
              <a:t>what</a:t>
            </a:r>
            <a:r>
              <a:rPr lang="de-AT" dirty="0"/>
              <a:t> </a:t>
            </a:r>
            <a:r>
              <a:rPr lang="de-AT" dirty="0" err="1"/>
              <a:t>is</a:t>
            </a:r>
            <a:r>
              <a:rPr lang="de-AT" dirty="0"/>
              <a:t> MOCADESYMO?</a:t>
            </a:r>
          </a:p>
        </p:txBody>
      </p:sp>
      <p:sp>
        <p:nvSpPr>
          <p:cNvPr id="5" name="Text Placeholder 4">
            <a:extLst>
              <a:ext uri="{FF2B5EF4-FFF2-40B4-BE49-F238E27FC236}">
                <a16:creationId xmlns:a16="http://schemas.microsoft.com/office/drawing/2014/main" id="{067F0EE6-EB99-448B-B2BC-286A01933ECC}"/>
              </a:ext>
            </a:extLst>
          </p:cNvPr>
          <p:cNvSpPr>
            <a:spLocks noGrp="1"/>
          </p:cNvSpPr>
          <p:nvPr>
            <p:ph type="body" sz="quarter" idx="12"/>
          </p:nvPr>
        </p:nvSpPr>
        <p:spPr/>
        <p:txBody>
          <a:bodyPr/>
          <a:lstStyle/>
          <a:p>
            <a:endParaRPr lang="de-AT"/>
          </a:p>
        </p:txBody>
      </p:sp>
    </p:spTree>
    <p:extLst>
      <p:ext uri="{BB962C8B-B14F-4D97-AF65-F5344CB8AC3E}">
        <p14:creationId xmlns:p14="http://schemas.microsoft.com/office/powerpoint/2010/main" val="395498641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D17AAF-1AFB-434F-97A2-BA1757AC68B3}"/>
              </a:ext>
            </a:extLst>
          </p:cNvPr>
          <p:cNvSpPr>
            <a:spLocks noGrp="1"/>
          </p:cNvSpPr>
          <p:nvPr>
            <p:ph type="body" sz="quarter" idx="10"/>
          </p:nvPr>
        </p:nvSpPr>
        <p:spPr/>
        <p:txBody>
          <a:bodyPr/>
          <a:lstStyle/>
          <a:p>
            <a:endParaRPr lang="de-AT" dirty="0"/>
          </a:p>
        </p:txBody>
      </p:sp>
      <p:sp>
        <p:nvSpPr>
          <p:cNvPr id="3" name="Title 2">
            <a:extLst>
              <a:ext uri="{FF2B5EF4-FFF2-40B4-BE49-F238E27FC236}">
                <a16:creationId xmlns:a16="http://schemas.microsoft.com/office/drawing/2014/main" id="{C37C8ED0-4B49-4794-BF31-A249E08809AE}"/>
              </a:ext>
            </a:extLst>
          </p:cNvPr>
          <p:cNvSpPr>
            <a:spLocks noGrp="1"/>
          </p:cNvSpPr>
          <p:nvPr>
            <p:ph type="title"/>
          </p:nvPr>
        </p:nvSpPr>
        <p:spPr/>
        <p:txBody>
          <a:bodyPr/>
          <a:lstStyle/>
          <a:p>
            <a:r>
              <a:rPr lang="de-AT" dirty="0"/>
              <a:t>Hi, </a:t>
            </a:r>
            <a:r>
              <a:rPr lang="de-AT" dirty="0" err="1"/>
              <a:t>I‘m</a:t>
            </a:r>
            <a:r>
              <a:rPr lang="de-AT" dirty="0"/>
              <a:t> MOCADESYMO – </a:t>
            </a:r>
            <a:r>
              <a:rPr lang="de-AT" dirty="0" err="1"/>
              <a:t>your</a:t>
            </a:r>
            <a:r>
              <a:rPr lang="de-AT" dirty="0"/>
              <a:t> 21st </a:t>
            </a:r>
            <a:r>
              <a:rPr lang="de-AT" dirty="0" err="1"/>
              <a:t>century</a:t>
            </a:r>
            <a:r>
              <a:rPr lang="de-AT" dirty="0"/>
              <a:t> </a:t>
            </a:r>
            <a:r>
              <a:rPr lang="de-AT" dirty="0" err="1"/>
              <a:t>lunchbell</a:t>
            </a:r>
            <a:endParaRPr lang="de-AT" dirty="0"/>
          </a:p>
        </p:txBody>
      </p:sp>
      <p:pic>
        <p:nvPicPr>
          <p:cNvPr id="5" name="Content Placeholder 3">
            <a:extLst>
              <a:ext uri="{FF2B5EF4-FFF2-40B4-BE49-F238E27FC236}">
                <a16:creationId xmlns:a16="http://schemas.microsoft.com/office/drawing/2014/main" id="{DC6AC9A0-788D-49DB-8D06-B1D287FBD5A8}"/>
              </a:ext>
            </a:extLst>
          </p:cNvPr>
          <p:cNvPicPr>
            <a:picLocks noChangeAspect="1"/>
          </p:cNvPicPr>
          <p:nvPr/>
        </p:nvPicPr>
        <p:blipFill rotWithShape="1">
          <a:blip r:embed="rId2"/>
          <a:stretch/>
        </p:blipFill>
        <p:spPr>
          <a:xfrm>
            <a:off x="1402766" y="1576961"/>
            <a:ext cx="3832496" cy="511987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326E278-3532-4549-8658-2DC2AD69670A}"/>
              </a:ext>
            </a:extLst>
          </p:cNvPr>
          <p:cNvPicPr>
            <a:picLocks noChangeAspect="1"/>
          </p:cNvPicPr>
          <p:nvPr/>
        </p:nvPicPr>
        <p:blipFill>
          <a:blip r:embed="rId3"/>
          <a:stretch>
            <a:fillRect/>
          </a:stretch>
        </p:blipFill>
        <p:spPr>
          <a:xfrm>
            <a:off x="6051283" y="2052911"/>
            <a:ext cx="5055136" cy="4167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2343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CAC75A-B7BF-4ED2-908F-3EF8421080F1}"/>
              </a:ext>
            </a:extLst>
          </p:cNvPr>
          <p:cNvSpPr>
            <a:spLocks noGrp="1"/>
          </p:cNvSpPr>
          <p:nvPr>
            <p:ph type="body" sz="quarter" idx="10"/>
          </p:nvPr>
        </p:nvSpPr>
        <p:spPr/>
        <p:txBody>
          <a:bodyPr/>
          <a:lstStyle/>
          <a:p>
            <a:endParaRPr lang="de-AT" dirty="0"/>
          </a:p>
        </p:txBody>
      </p:sp>
      <p:sp>
        <p:nvSpPr>
          <p:cNvPr id="3" name="Title 2">
            <a:extLst>
              <a:ext uri="{FF2B5EF4-FFF2-40B4-BE49-F238E27FC236}">
                <a16:creationId xmlns:a16="http://schemas.microsoft.com/office/drawing/2014/main" id="{60BAB2B8-D657-4B62-8211-B94824A9D1EB}"/>
              </a:ext>
            </a:extLst>
          </p:cNvPr>
          <p:cNvSpPr>
            <a:spLocks noGrp="1"/>
          </p:cNvSpPr>
          <p:nvPr>
            <p:ph type="title"/>
          </p:nvPr>
        </p:nvSpPr>
        <p:spPr/>
        <p:txBody>
          <a:bodyPr/>
          <a:lstStyle/>
          <a:p>
            <a:r>
              <a:rPr lang="de-AT" dirty="0" err="1"/>
              <a:t>MOCADESYMO‘s</a:t>
            </a:r>
            <a:r>
              <a:rPr lang="de-AT" dirty="0"/>
              <a:t> </a:t>
            </a:r>
            <a:r>
              <a:rPr lang="de-AT" dirty="0" err="1"/>
              <a:t>view</a:t>
            </a:r>
            <a:endParaRPr lang="de-AT" dirty="0"/>
          </a:p>
        </p:txBody>
      </p:sp>
      <p:grpSp>
        <p:nvGrpSpPr>
          <p:cNvPr id="4" name="Group 3">
            <a:extLst>
              <a:ext uri="{FF2B5EF4-FFF2-40B4-BE49-F238E27FC236}">
                <a16:creationId xmlns:a16="http://schemas.microsoft.com/office/drawing/2014/main" id="{0DBDAD94-D2CB-4DB8-BAC2-8C2053309A28}"/>
              </a:ext>
            </a:extLst>
          </p:cNvPr>
          <p:cNvGrpSpPr/>
          <p:nvPr/>
        </p:nvGrpSpPr>
        <p:grpSpPr>
          <a:xfrm>
            <a:off x="609600" y="1600201"/>
            <a:ext cx="11089523" cy="4432299"/>
            <a:chOff x="248288" y="2028399"/>
            <a:chExt cx="11540243" cy="4612444"/>
          </a:xfrm>
        </p:grpSpPr>
        <p:pic>
          <p:nvPicPr>
            <p:cNvPr id="5" name="Picture 2" descr="Bildergebnis für impulszentrum graz west">
              <a:extLst>
                <a:ext uri="{FF2B5EF4-FFF2-40B4-BE49-F238E27FC236}">
                  <a16:creationId xmlns:a16="http://schemas.microsoft.com/office/drawing/2014/main" id="{77C93634-4508-411D-A743-CC1AA6B6F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88" y="2028399"/>
              <a:ext cx="8181719" cy="4612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27F20BF-B5C5-41ED-A8C4-387E00EF78C5}"/>
                </a:ext>
              </a:extLst>
            </p:cNvPr>
            <p:cNvPicPr>
              <a:picLocks noChangeAspect="1"/>
            </p:cNvPicPr>
            <p:nvPr/>
          </p:nvPicPr>
          <p:blipFill>
            <a:blip r:embed="rId3"/>
            <a:stretch>
              <a:fillRect/>
            </a:stretch>
          </p:blipFill>
          <p:spPr>
            <a:xfrm>
              <a:off x="5301508" y="2360433"/>
              <a:ext cx="6487023" cy="4088348"/>
            </a:xfrm>
            <a:prstGeom prst="rect">
              <a:avLst/>
            </a:prstGeom>
          </p:spPr>
        </p:pic>
        <p:cxnSp>
          <p:nvCxnSpPr>
            <p:cNvPr id="7" name="Straight Connector 6">
              <a:extLst>
                <a:ext uri="{FF2B5EF4-FFF2-40B4-BE49-F238E27FC236}">
                  <a16:creationId xmlns:a16="http://schemas.microsoft.com/office/drawing/2014/main" id="{1707F1EE-0518-4F7B-B417-ABD55B8FCE35}"/>
                </a:ext>
              </a:extLst>
            </p:cNvPr>
            <p:cNvCxnSpPr/>
            <p:nvPr/>
          </p:nvCxnSpPr>
          <p:spPr>
            <a:xfrm>
              <a:off x="2601532" y="5705341"/>
              <a:ext cx="2723882" cy="689020"/>
            </a:xfrm>
            <a:prstGeom prst="line">
              <a:avLst/>
            </a:prstGeom>
            <a:ln w="1905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880CDD5-E959-4877-BD9E-4589418FB804}"/>
                </a:ext>
              </a:extLst>
            </p:cNvPr>
            <p:cNvCxnSpPr/>
            <p:nvPr/>
          </p:nvCxnSpPr>
          <p:spPr>
            <a:xfrm flipV="1">
              <a:off x="2622702" y="2360433"/>
              <a:ext cx="2678806" cy="3322719"/>
            </a:xfrm>
            <a:prstGeom prst="line">
              <a:avLst/>
            </a:prstGeom>
            <a:ln w="19050">
              <a:solidFill>
                <a:srgbClr val="FF0000"/>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45159001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09EF4-214C-495B-9A2E-A284064200CD}"/>
              </a:ext>
            </a:extLst>
          </p:cNvPr>
          <p:cNvSpPr>
            <a:spLocks noGrp="1"/>
          </p:cNvSpPr>
          <p:nvPr>
            <p:ph type="title"/>
          </p:nvPr>
        </p:nvSpPr>
        <p:spPr/>
        <p:txBody>
          <a:bodyPr/>
          <a:lstStyle/>
          <a:p>
            <a:r>
              <a:rPr lang="de-AT" sz="5400" dirty="0"/>
              <a:t>Architecture </a:t>
            </a:r>
            <a:r>
              <a:rPr lang="de-AT" sz="5400" dirty="0" err="1"/>
              <a:t>of</a:t>
            </a:r>
            <a:r>
              <a:rPr lang="de-AT" sz="5400" dirty="0"/>
              <a:t> </a:t>
            </a:r>
            <a:r>
              <a:rPr lang="de-AT" sz="5400" dirty="0" err="1"/>
              <a:t>the</a:t>
            </a:r>
            <a:r>
              <a:rPr lang="de-AT" sz="5400" dirty="0"/>
              <a:t> 21st </a:t>
            </a:r>
            <a:r>
              <a:rPr lang="de-AT" sz="5400" dirty="0" err="1"/>
              <a:t>century</a:t>
            </a:r>
            <a:r>
              <a:rPr lang="de-AT" sz="5400" dirty="0"/>
              <a:t> </a:t>
            </a:r>
            <a:r>
              <a:rPr lang="de-AT" sz="5400" dirty="0" err="1"/>
              <a:t>lunchbell</a:t>
            </a:r>
            <a:endParaRPr lang="de-AT" sz="5400" dirty="0"/>
          </a:p>
        </p:txBody>
      </p:sp>
      <p:sp>
        <p:nvSpPr>
          <p:cNvPr id="5" name="Text Placeholder 4">
            <a:extLst>
              <a:ext uri="{FF2B5EF4-FFF2-40B4-BE49-F238E27FC236}">
                <a16:creationId xmlns:a16="http://schemas.microsoft.com/office/drawing/2014/main" id="{F723F494-C80E-4E32-99B2-BCEBE3BB5987}"/>
              </a:ext>
            </a:extLst>
          </p:cNvPr>
          <p:cNvSpPr>
            <a:spLocks noGrp="1"/>
          </p:cNvSpPr>
          <p:nvPr>
            <p:ph type="body" sz="quarter" idx="12"/>
          </p:nvPr>
        </p:nvSpPr>
        <p:spPr/>
        <p:txBody>
          <a:bodyPr/>
          <a:lstStyle/>
          <a:p>
            <a:endParaRPr lang="de-AT"/>
          </a:p>
        </p:txBody>
      </p:sp>
    </p:spTree>
    <p:extLst>
      <p:ext uri="{BB962C8B-B14F-4D97-AF65-F5344CB8AC3E}">
        <p14:creationId xmlns:p14="http://schemas.microsoft.com/office/powerpoint/2010/main" val="319424209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Thomas Gölles</a:t>
            </a:r>
          </a:p>
        </p:txBody>
      </p:sp>
      <p:sp>
        <p:nvSpPr>
          <p:cNvPr id="3" name="Marcador de texto 2"/>
          <p:cNvSpPr>
            <a:spLocks noGrp="1"/>
          </p:cNvSpPr>
          <p:nvPr>
            <p:ph type="body" sz="quarter" idx="12"/>
          </p:nvPr>
        </p:nvSpPr>
        <p:spPr/>
        <p:txBody>
          <a:bodyPr/>
          <a:lstStyle/>
          <a:p>
            <a:r>
              <a:rPr lang="en-US" dirty="0"/>
              <a:t>Microsoft MVP (O365)</a:t>
            </a:r>
          </a:p>
        </p:txBody>
      </p:sp>
      <p:sp>
        <p:nvSpPr>
          <p:cNvPr id="4" name="Marcador de texto 3"/>
          <p:cNvSpPr>
            <a:spLocks noGrp="1"/>
          </p:cNvSpPr>
          <p:nvPr>
            <p:ph type="body" sz="quarter" idx="14"/>
          </p:nvPr>
        </p:nvSpPr>
        <p:spPr/>
        <p:txBody>
          <a:bodyPr/>
          <a:lstStyle/>
          <a:p>
            <a:r>
              <a:rPr lang="en-US" dirty="0">
                <a:hlinkClick r:id="rId3"/>
              </a:rPr>
              <a:t>http://www.modernworkplacesolutions.rocks</a:t>
            </a:r>
            <a:r>
              <a:rPr lang="en-US" dirty="0"/>
              <a:t> </a:t>
            </a:r>
          </a:p>
        </p:txBody>
      </p:sp>
      <p:sp>
        <p:nvSpPr>
          <p:cNvPr id="5" name="Marcador de texto 4"/>
          <p:cNvSpPr>
            <a:spLocks noGrp="1"/>
          </p:cNvSpPr>
          <p:nvPr>
            <p:ph type="body" sz="quarter" idx="15"/>
          </p:nvPr>
        </p:nvSpPr>
        <p:spPr/>
        <p:txBody>
          <a:bodyPr/>
          <a:lstStyle/>
          <a:p>
            <a:r>
              <a:rPr lang="en-US" dirty="0"/>
              <a:t>@</a:t>
            </a:r>
            <a:r>
              <a:rPr lang="en-US" dirty="0" err="1"/>
              <a:t>thomyg</a:t>
            </a:r>
            <a:endParaRPr lang="en-US" dirty="0"/>
          </a:p>
        </p:txBody>
      </p:sp>
      <p:sp>
        <p:nvSpPr>
          <p:cNvPr id="7" name="Marcador de texto 6"/>
          <p:cNvSpPr>
            <a:spLocks noGrp="1"/>
          </p:cNvSpPr>
          <p:nvPr>
            <p:ph type="body" sz="quarter" idx="17"/>
          </p:nvPr>
        </p:nvSpPr>
        <p:spPr>
          <a:xfrm>
            <a:off x="725217" y="3533345"/>
            <a:ext cx="5174840" cy="585115"/>
          </a:xfrm>
        </p:spPr>
        <p:txBody>
          <a:bodyPr/>
          <a:lstStyle/>
          <a:p>
            <a:r>
              <a:rPr lang="de-DE" dirty="0"/>
              <a:t>Head </a:t>
            </a:r>
            <a:r>
              <a:rPr lang="de-DE" dirty="0" err="1"/>
              <a:t>of</a:t>
            </a:r>
            <a:r>
              <a:rPr lang="de-DE" dirty="0"/>
              <a:t> Modern </a:t>
            </a:r>
            <a:r>
              <a:rPr lang="de-DE" dirty="0" err="1"/>
              <a:t>Workplace</a:t>
            </a:r>
            <a:r>
              <a:rPr lang="de-DE" dirty="0"/>
              <a:t> Solutions</a:t>
            </a:r>
            <a:endParaRPr lang="en-US" dirty="0"/>
          </a:p>
        </p:txBody>
      </p:sp>
      <p:sp>
        <p:nvSpPr>
          <p:cNvPr id="8" name="Marcador de texto 7"/>
          <p:cNvSpPr>
            <a:spLocks noGrp="1"/>
          </p:cNvSpPr>
          <p:nvPr>
            <p:ph type="body" sz="quarter" idx="18"/>
          </p:nvPr>
        </p:nvSpPr>
        <p:spPr/>
        <p:txBody>
          <a:bodyPr/>
          <a:lstStyle/>
          <a:p>
            <a:r>
              <a:rPr lang="en-US" dirty="0"/>
              <a:t>SOLVION</a:t>
            </a:r>
          </a:p>
        </p:txBody>
      </p:sp>
      <p:sp>
        <p:nvSpPr>
          <p:cNvPr id="9" name="Marcador de texto 8"/>
          <p:cNvSpPr>
            <a:spLocks noGrp="1"/>
          </p:cNvSpPr>
          <p:nvPr>
            <p:ph type="body" sz="quarter" idx="19"/>
          </p:nvPr>
        </p:nvSpPr>
        <p:spPr/>
        <p:txBody>
          <a:bodyPr/>
          <a:lstStyle/>
          <a:p>
            <a:r>
              <a:rPr lang="en-US" dirty="0"/>
              <a:t>Stephan Bisser</a:t>
            </a:r>
          </a:p>
        </p:txBody>
      </p:sp>
      <p:sp>
        <p:nvSpPr>
          <p:cNvPr id="10" name="Marcador de texto 9"/>
          <p:cNvSpPr>
            <a:spLocks noGrp="1"/>
          </p:cNvSpPr>
          <p:nvPr>
            <p:ph type="body" sz="quarter" idx="20"/>
          </p:nvPr>
        </p:nvSpPr>
        <p:spPr/>
        <p:txBody>
          <a:bodyPr/>
          <a:lstStyle/>
          <a:p>
            <a:r>
              <a:rPr lang="en-US" dirty="0"/>
              <a:t>Microsoft MVP (AI)</a:t>
            </a:r>
          </a:p>
        </p:txBody>
      </p:sp>
      <p:sp>
        <p:nvSpPr>
          <p:cNvPr id="11" name="Marcador de texto 10"/>
          <p:cNvSpPr>
            <a:spLocks noGrp="1"/>
          </p:cNvSpPr>
          <p:nvPr>
            <p:ph type="body" sz="quarter" idx="21"/>
          </p:nvPr>
        </p:nvSpPr>
        <p:spPr/>
        <p:txBody>
          <a:bodyPr/>
          <a:lstStyle/>
          <a:p>
            <a:r>
              <a:rPr lang="en-US" dirty="0">
                <a:hlinkClick r:id="rId4"/>
              </a:rPr>
              <a:t>https://www.cloudguy.pro</a:t>
            </a:r>
            <a:r>
              <a:rPr lang="en-US" dirty="0"/>
              <a:t> </a:t>
            </a:r>
          </a:p>
        </p:txBody>
      </p:sp>
      <p:sp>
        <p:nvSpPr>
          <p:cNvPr id="12" name="Marcador de texto 11"/>
          <p:cNvSpPr>
            <a:spLocks noGrp="1"/>
          </p:cNvSpPr>
          <p:nvPr>
            <p:ph type="body" sz="quarter" idx="22"/>
          </p:nvPr>
        </p:nvSpPr>
        <p:spPr/>
        <p:txBody>
          <a:bodyPr/>
          <a:lstStyle/>
          <a:p>
            <a:r>
              <a:rPr lang="en-US" dirty="0"/>
              <a:t>@</a:t>
            </a:r>
            <a:r>
              <a:rPr lang="en-US" dirty="0" err="1"/>
              <a:t>cloudguy_pro</a:t>
            </a:r>
            <a:endParaRPr lang="en-US" dirty="0"/>
          </a:p>
        </p:txBody>
      </p:sp>
      <p:pic>
        <p:nvPicPr>
          <p:cNvPr id="17" name="Picture Placeholder 16" descr="Two people sitting on a bench posing for the camera&#10;&#10;Description generated with high confidence">
            <a:extLst>
              <a:ext uri="{FF2B5EF4-FFF2-40B4-BE49-F238E27FC236}">
                <a16:creationId xmlns:a16="http://schemas.microsoft.com/office/drawing/2014/main" id="{9C245C02-77AD-4B37-831E-4BC95291D614}"/>
              </a:ext>
            </a:extLst>
          </p:cNvPr>
          <p:cNvPicPr>
            <a:picLocks noGrp="1" noChangeAspect="1"/>
          </p:cNvPicPr>
          <p:nvPr>
            <p:ph type="pic" sz="quarter" idx="23"/>
          </p:nvPr>
        </p:nvPicPr>
        <p:blipFill>
          <a:blip r:embed="rId5"/>
          <a:srcRect t="14607" b="14607"/>
          <a:stretch>
            <a:fillRect/>
          </a:stretch>
        </p:blipFill>
        <p:spPr/>
      </p:pic>
      <p:sp>
        <p:nvSpPr>
          <p:cNvPr id="14" name="Marcador de texto 13"/>
          <p:cNvSpPr>
            <a:spLocks noGrp="1"/>
          </p:cNvSpPr>
          <p:nvPr>
            <p:ph type="body" sz="quarter" idx="24"/>
          </p:nvPr>
        </p:nvSpPr>
        <p:spPr/>
        <p:txBody>
          <a:bodyPr/>
          <a:lstStyle/>
          <a:p>
            <a:r>
              <a:rPr lang="en-US" dirty="0"/>
              <a:t>#</a:t>
            </a:r>
            <a:r>
              <a:rPr lang="en-US" dirty="0" err="1"/>
              <a:t>AskCloudguy</a:t>
            </a:r>
            <a:endParaRPr lang="en-US" dirty="0"/>
          </a:p>
        </p:txBody>
      </p:sp>
      <p:sp>
        <p:nvSpPr>
          <p:cNvPr id="15" name="Marcador de texto 14"/>
          <p:cNvSpPr>
            <a:spLocks noGrp="1"/>
          </p:cNvSpPr>
          <p:nvPr>
            <p:ph type="body" sz="quarter" idx="25"/>
          </p:nvPr>
        </p:nvSpPr>
        <p:spPr/>
        <p:txBody>
          <a:bodyPr/>
          <a:lstStyle/>
          <a:p>
            <a:r>
              <a:rPr lang="en-US" dirty="0"/>
              <a:t>SOLVION</a:t>
            </a:r>
          </a:p>
        </p:txBody>
      </p:sp>
      <p:pic>
        <p:nvPicPr>
          <p:cNvPr id="16" name="Picture 15">
            <a:extLst>
              <a:ext uri="{FF2B5EF4-FFF2-40B4-BE49-F238E27FC236}">
                <a16:creationId xmlns:a16="http://schemas.microsoft.com/office/drawing/2014/main" id="{0AE27052-0E69-4657-B663-7AD005A735FF}"/>
              </a:ext>
            </a:extLst>
          </p:cNvPr>
          <p:cNvPicPr>
            <a:picLocks noChangeAspect="1"/>
          </p:cNvPicPr>
          <p:nvPr/>
        </p:nvPicPr>
        <p:blipFill>
          <a:blip r:embed="rId6"/>
          <a:stretch>
            <a:fillRect/>
          </a:stretch>
        </p:blipFill>
        <p:spPr>
          <a:xfrm>
            <a:off x="4992002" y="5658203"/>
            <a:ext cx="3008096" cy="1213653"/>
          </a:xfrm>
          <a:prstGeom prst="rect">
            <a:avLst/>
          </a:prstGeom>
        </p:spPr>
      </p:pic>
      <p:pic>
        <p:nvPicPr>
          <p:cNvPr id="18" name="Picture 17">
            <a:extLst>
              <a:ext uri="{FF2B5EF4-FFF2-40B4-BE49-F238E27FC236}">
                <a16:creationId xmlns:a16="http://schemas.microsoft.com/office/drawing/2014/main" id="{D5C490DE-C4F2-4E4F-9145-2A64433597F1}"/>
              </a:ext>
            </a:extLst>
          </p:cNvPr>
          <p:cNvPicPr>
            <a:picLocks noChangeAspect="1"/>
          </p:cNvPicPr>
          <p:nvPr/>
        </p:nvPicPr>
        <p:blipFill>
          <a:blip r:embed="rId7"/>
          <a:stretch>
            <a:fillRect/>
          </a:stretch>
        </p:blipFill>
        <p:spPr>
          <a:xfrm>
            <a:off x="8000098" y="5644402"/>
            <a:ext cx="1781702" cy="1262038"/>
          </a:xfrm>
          <a:prstGeom prst="rect">
            <a:avLst/>
          </a:prstGeom>
        </p:spPr>
      </p:pic>
      <p:pic>
        <p:nvPicPr>
          <p:cNvPr id="19" name="Picture 18">
            <a:extLst>
              <a:ext uri="{FF2B5EF4-FFF2-40B4-BE49-F238E27FC236}">
                <a16:creationId xmlns:a16="http://schemas.microsoft.com/office/drawing/2014/main" id="{D183CD8C-ADE8-48AE-935F-083D7D7E6DBD}"/>
              </a:ext>
            </a:extLst>
          </p:cNvPr>
          <p:cNvPicPr>
            <a:picLocks noChangeAspect="1"/>
          </p:cNvPicPr>
          <p:nvPr/>
        </p:nvPicPr>
        <p:blipFill>
          <a:blip r:embed="rId8"/>
          <a:stretch>
            <a:fillRect/>
          </a:stretch>
        </p:blipFill>
        <p:spPr>
          <a:xfrm>
            <a:off x="3812625" y="5659785"/>
            <a:ext cx="1179377" cy="1213654"/>
          </a:xfrm>
          <a:prstGeom prst="rect">
            <a:avLst/>
          </a:prstGeom>
        </p:spPr>
      </p:pic>
      <p:pic>
        <p:nvPicPr>
          <p:cNvPr id="20" name="Picture 19">
            <a:extLst>
              <a:ext uri="{FF2B5EF4-FFF2-40B4-BE49-F238E27FC236}">
                <a16:creationId xmlns:a16="http://schemas.microsoft.com/office/drawing/2014/main" id="{B5D42F75-9666-4DCB-9F23-09D63673A0D5}"/>
              </a:ext>
            </a:extLst>
          </p:cNvPr>
          <p:cNvPicPr>
            <a:picLocks noChangeAspect="1"/>
          </p:cNvPicPr>
          <p:nvPr/>
        </p:nvPicPr>
        <p:blipFill rotWithShape="1">
          <a:blip r:embed="rId9"/>
          <a:srcRect t="1915"/>
          <a:stretch/>
        </p:blipFill>
        <p:spPr>
          <a:xfrm>
            <a:off x="2580207" y="5661666"/>
            <a:ext cx="1229207" cy="1199797"/>
          </a:xfrm>
          <a:prstGeom prst="rect">
            <a:avLst/>
          </a:prstGeom>
        </p:spPr>
      </p:pic>
      <p:pic>
        <p:nvPicPr>
          <p:cNvPr id="21" name="Picture Placeholder 11">
            <a:extLst>
              <a:ext uri="{FF2B5EF4-FFF2-40B4-BE49-F238E27FC236}">
                <a16:creationId xmlns:a16="http://schemas.microsoft.com/office/drawing/2014/main" id="{A522287E-CA77-4538-BF67-144D864DD2AE}"/>
              </a:ext>
            </a:extLst>
          </p:cNvPr>
          <p:cNvPicPr>
            <a:picLocks noGrp="1" noChangeAspect="1"/>
          </p:cNvPicPr>
          <p:nvPr>
            <p:ph type="pic" sz="quarter" idx="16"/>
          </p:nvPr>
        </p:nvPicPr>
        <p:blipFill rotWithShape="1">
          <a:blip r:embed="rId10"/>
          <a:srcRect t="25712" b="25712"/>
          <a:stretch/>
        </p:blipFill>
        <p:spPr>
          <a:prstGeom prst="rect">
            <a:avLst/>
          </a:prstGeom>
        </p:spPr>
      </p:pic>
    </p:spTree>
    <p:extLst>
      <p:ext uri="{BB962C8B-B14F-4D97-AF65-F5344CB8AC3E}">
        <p14:creationId xmlns:p14="http://schemas.microsoft.com/office/powerpoint/2010/main" val="383752158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DBF7C2-7980-43D1-8106-4A67202B13EC}"/>
              </a:ext>
            </a:extLst>
          </p:cNvPr>
          <p:cNvSpPr>
            <a:spLocks noGrp="1"/>
          </p:cNvSpPr>
          <p:nvPr>
            <p:ph type="body" sz="quarter" idx="10"/>
          </p:nvPr>
        </p:nvSpPr>
        <p:spPr/>
        <p:txBody>
          <a:bodyPr/>
          <a:lstStyle/>
          <a:p>
            <a:endParaRPr lang="de-AT"/>
          </a:p>
        </p:txBody>
      </p:sp>
      <p:sp>
        <p:nvSpPr>
          <p:cNvPr id="2" name="Title 1">
            <a:extLst>
              <a:ext uri="{FF2B5EF4-FFF2-40B4-BE49-F238E27FC236}">
                <a16:creationId xmlns:a16="http://schemas.microsoft.com/office/drawing/2014/main" id="{B26A38B9-88CC-4DB2-8716-86B8354578D7}"/>
              </a:ext>
            </a:extLst>
          </p:cNvPr>
          <p:cNvSpPr>
            <a:spLocks noGrp="1"/>
          </p:cNvSpPr>
          <p:nvPr>
            <p:ph type="title"/>
          </p:nvPr>
        </p:nvSpPr>
        <p:spPr>
          <a:prstGeom prst="rect">
            <a:avLst/>
          </a:prstGeom>
        </p:spPr>
        <p:txBody>
          <a:bodyPr/>
          <a:lstStyle/>
          <a:p>
            <a:r>
              <a:rPr lang="en-US" dirty="0"/>
              <a:t>Raspberry Pi + camera module</a:t>
            </a:r>
          </a:p>
        </p:txBody>
      </p:sp>
      <p:pic>
        <p:nvPicPr>
          <p:cNvPr id="5" name="Content Placeholder 4">
            <a:extLst>
              <a:ext uri="{FF2B5EF4-FFF2-40B4-BE49-F238E27FC236}">
                <a16:creationId xmlns:a16="http://schemas.microsoft.com/office/drawing/2014/main" id="{3FFF166F-30EF-4EF9-B108-D894BDAC19C6}"/>
              </a:ext>
            </a:extLst>
          </p:cNvPr>
          <p:cNvPicPr>
            <a:picLocks noGrp="1" noChangeAspect="1"/>
          </p:cNvPicPr>
          <p:nvPr>
            <p:ph idx="4294967295"/>
          </p:nvPr>
        </p:nvPicPr>
        <p:blipFill>
          <a:blip r:embed="rId2"/>
          <a:stretch>
            <a:fillRect/>
          </a:stretch>
        </p:blipFill>
        <p:spPr>
          <a:xfrm rot="5400000">
            <a:off x="0" y="2266950"/>
            <a:ext cx="4524375" cy="339407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53A611C-2DE7-494A-9129-ABBBF53F8843}"/>
              </a:ext>
            </a:extLst>
          </p:cNvPr>
          <p:cNvPicPr>
            <a:picLocks noChangeAspect="1"/>
          </p:cNvPicPr>
          <p:nvPr/>
        </p:nvPicPr>
        <p:blipFill>
          <a:blip r:embed="rId3"/>
          <a:stretch>
            <a:fillRect/>
          </a:stretch>
        </p:blipFill>
        <p:spPr>
          <a:xfrm rot="10800000">
            <a:off x="5397500" y="1701799"/>
            <a:ext cx="6033913" cy="4525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383743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AECE18-5EEC-4C57-B0ED-29582F793F18}"/>
              </a:ext>
            </a:extLst>
          </p:cNvPr>
          <p:cNvSpPr>
            <a:spLocks noGrp="1"/>
          </p:cNvSpPr>
          <p:nvPr>
            <p:ph type="body" sz="quarter" idx="10"/>
          </p:nvPr>
        </p:nvSpPr>
        <p:spPr/>
        <p:txBody>
          <a:bodyPr/>
          <a:lstStyle/>
          <a:p>
            <a:endParaRPr lang="de-AT"/>
          </a:p>
        </p:txBody>
      </p:sp>
      <p:sp>
        <p:nvSpPr>
          <p:cNvPr id="2" name="Title 1">
            <a:extLst>
              <a:ext uri="{FF2B5EF4-FFF2-40B4-BE49-F238E27FC236}">
                <a16:creationId xmlns:a16="http://schemas.microsoft.com/office/drawing/2014/main" id="{F90C5B8A-4E7C-47F9-BDCB-445B6CDFBC5F}"/>
              </a:ext>
            </a:extLst>
          </p:cNvPr>
          <p:cNvSpPr>
            <a:spLocks noGrp="1"/>
          </p:cNvSpPr>
          <p:nvPr>
            <p:ph type="title"/>
          </p:nvPr>
        </p:nvSpPr>
        <p:spPr>
          <a:prstGeom prst="rect">
            <a:avLst/>
          </a:prstGeom>
        </p:spPr>
        <p:txBody>
          <a:bodyPr/>
          <a:lstStyle/>
          <a:p>
            <a:r>
              <a:rPr lang="en-US" dirty="0"/>
              <a:t>Parts</a:t>
            </a:r>
          </a:p>
        </p:txBody>
      </p:sp>
      <p:pic>
        <p:nvPicPr>
          <p:cNvPr id="8" name="Content Placeholder 7">
            <a:extLst>
              <a:ext uri="{FF2B5EF4-FFF2-40B4-BE49-F238E27FC236}">
                <a16:creationId xmlns:a16="http://schemas.microsoft.com/office/drawing/2014/main" id="{1BF4F2E6-C397-49D5-BDD2-064CB4C48621}"/>
              </a:ext>
            </a:extLst>
          </p:cNvPr>
          <p:cNvPicPr>
            <a:picLocks noGrp="1" noChangeAspect="1"/>
          </p:cNvPicPr>
          <p:nvPr>
            <p:ph idx="4294967295"/>
          </p:nvPr>
        </p:nvPicPr>
        <p:blipFill>
          <a:blip r:embed="rId2"/>
          <a:stretch>
            <a:fillRect/>
          </a:stretch>
        </p:blipFill>
        <p:spPr>
          <a:xfrm>
            <a:off x="3814763" y="1600200"/>
            <a:ext cx="4562475"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2945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B6B5C8-6867-413C-A687-BC54664AAE82}"/>
              </a:ext>
            </a:extLst>
          </p:cNvPr>
          <p:cNvSpPr>
            <a:spLocks noGrp="1"/>
          </p:cNvSpPr>
          <p:nvPr>
            <p:ph type="body" sz="quarter" idx="10"/>
          </p:nvPr>
        </p:nvSpPr>
        <p:spPr>
          <a:prstGeom prst="rect">
            <a:avLst/>
          </a:prstGeom>
        </p:spPr>
        <p:txBody>
          <a:bodyPr/>
          <a:lstStyle/>
          <a:p>
            <a:r>
              <a:rPr lang="en-US" dirty="0"/>
              <a:t>Runs Raspbian Jessie</a:t>
            </a:r>
          </a:p>
          <a:p>
            <a:r>
              <a:rPr lang="en-US" dirty="0"/>
              <a:t>Lan/</a:t>
            </a:r>
            <a:r>
              <a:rPr lang="en-US" dirty="0" err="1"/>
              <a:t>Wlan</a:t>
            </a:r>
            <a:r>
              <a:rPr lang="en-US" dirty="0"/>
              <a:t> connection</a:t>
            </a:r>
          </a:p>
          <a:p>
            <a:r>
              <a:rPr lang="en-US" dirty="0" err="1"/>
              <a:t>raspistill</a:t>
            </a:r>
            <a:r>
              <a:rPr lang="en-US" dirty="0"/>
              <a:t> for taking images</a:t>
            </a:r>
          </a:p>
          <a:p>
            <a:r>
              <a:rPr lang="en-US" dirty="0" err="1"/>
              <a:t>mogrify</a:t>
            </a:r>
            <a:r>
              <a:rPr lang="en-US" dirty="0"/>
              <a:t> for cropping the image</a:t>
            </a:r>
          </a:p>
          <a:p>
            <a:r>
              <a:rPr lang="en-US" dirty="0"/>
              <a:t>Azure CLI 2.0</a:t>
            </a:r>
          </a:p>
          <a:p>
            <a:r>
              <a:rPr lang="en-US" dirty="0"/>
              <a:t>curl</a:t>
            </a:r>
          </a:p>
          <a:p>
            <a:endParaRPr lang="en-US" dirty="0"/>
          </a:p>
        </p:txBody>
      </p:sp>
      <p:sp>
        <p:nvSpPr>
          <p:cNvPr id="2" name="Title 1">
            <a:extLst>
              <a:ext uri="{FF2B5EF4-FFF2-40B4-BE49-F238E27FC236}">
                <a16:creationId xmlns:a16="http://schemas.microsoft.com/office/drawing/2014/main" id="{540A2961-AC96-4876-8090-C3466CC52CB5}"/>
              </a:ext>
            </a:extLst>
          </p:cNvPr>
          <p:cNvSpPr>
            <a:spLocks noGrp="1"/>
          </p:cNvSpPr>
          <p:nvPr>
            <p:ph type="title"/>
          </p:nvPr>
        </p:nvSpPr>
        <p:spPr>
          <a:prstGeom prst="rect">
            <a:avLst/>
          </a:prstGeom>
        </p:spPr>
        <p:txBody>
          <a:bodyPr/>
          <a:lstStyle/>
          <a:p>
            <a:r>
              <a:rPr lang="en-US" dirty="0"/>
              <a:t> Pi Setup/Tools</a:t>
            </a:r>
          </a:p>
        </p:txBody>
      </p:sp>
    </p:spTree>
    <p:extLst>
      <p:ext uri="{BB962C8B-B14F-4D97-AF65-F5344CB8AC3E}">
        <p14:creationId xmlns:p14="http://schemas.microsoft.com/office/powerpoint/2010/main" val="35069931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B1DFEA-5407-487A-AC6F-75E92E8A94DE}"/>
              </a:ext>
            </a:extLst>
          </p:cNvPr>
          <p:cNvSpPr>
            <a:spLocks noGrp="1"/>
          </p:cNvSpPr>
          <p:nvPr>
            <p:ph type="body" sz="quarter" idx="10"/>
          </p:nvPr>
        </p:nvSpPr>
        <p:spPr/>
        <p:txBody>
          <a:bodyPr/>
          <a:lstStyle/>
          <a:p>
            <a:endParaRPr lang="de-AT"/>
          </a:p>
        </p:txBody>
      </p:sp>
      <p:sp>
        <p:nvSpPr>
          <p:cNvPr id="6" name="Title 5">
            <a:extLst>
              <a:ext uri="{FF2B5EF4-FFF2-40B4-BE49-F238E27FC236}">
                <a16:creationId xmlns:a16="http://schemas.microsoft.com/office/drawing/2014/main" id="{A8CCFECF-03B0-426A-AD01-0D244F8DF56B}"/>
              </a:ext>
            </a:extLst>
          </p:cNvPr>
          <p:cNvSpPr>
            <a:spLocks noGrp="1"/>
          </p:cNvSpPr>
          <p:nvPr>
            <p:ph type="title"/>
          </p:nvPr>
        </p:nvSpPr>
        <p:spPr/>
        <p:txBody>
          <a:bodyPr/>
          <a:lstStyle/>
          <a:p>
            <a:r>
              <a:rPr lang="en-US" dirty="0"/>
              <a:t>Shell script</a:t>
            </a:r>
            <a:endParaRPr lang="de-AT" dirty="0"/>
          </a:p>
        </p:txBody>
      </p:sp>
      <p:pic>
        <p:nvPicPr>
          <p:cNvPr id="4" name="Content Placeholder 3">
            <a:extLst>
              <a:ext uri="{FF2B5EF4-FFF2-40B4-BE49-F238E27FC236}">
                <a16:creationId xmlns:a16="http://schemas.microsoft.com/office/drawing/2014/main" id="{B6CFE933-AC30-4392-AB08-CFE192939FE0}"/>
              </a:ext>
            </a:extLst>
          </p:cNvPr>
          <p:cNvPicPr>
            <a:picLocks noGrp="1" noChangeAspect="1"/>
          </p:cNvPicPr>
          <p:nvPr>
            <p:ph idx="4294967295"/>
          </p:nvPr>
        </p:nvPicPr>
        <p:blipFill>
          <a:blip r:embed="rId2"/>
          <a:stretch>
            <a:fillRect/>
          </a:stretch>
        </p:blipFill>
        <p:spPr>
          <a:xfrm>
            <a:off x="1854200" y="785342"/>
            <a:ext cx="8483600" cy="6045200"/>
          </a:xfrm>
          <a:prstGeom prst="rect">
            <a:avLst/>
          </a:prstGeom>
        </p:spPr>
      </p:pic>
    </p:spTree>
    <p:extLst>
      <p:ext uri="{BB962C8B-B14F-4D97-AF65-F5344CB8AC3E}">
        <p14:creationId xmlns:p14="http://schemas.microsoft.com/office/powerpoint/2010/main" val="201150126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55D85CE-C00D-4EBA-9770-ADECB52FD7C2}"/>
              </a:ext>
            </a:extLst>
          </p:cNvPr>
          <p:cNvSpPr>
            <a:spLocks noGrp="1"/>
          </p:cNvSpPr>
          <p:nvPr>
            <p:ph type="body" sz="quarter" idx="10"/>
          </p:nvPr>
        </p:nvSpPr>
        <p:spPr/>
        <p:txBody>
          <a:bodyPr/>
          <a:lstStyle/>
          <a:p>
            <a:endParaRPr lang="de-AT"/>
          </a:p>
        </p:txBody>
      </p:sp>
      <p:sp>
        <p:nvSpPr>
          <p:cNvPr id="2" name="Title 1">
            <a:extLst>
              <a:ext uri="{FF2B5EF4-FFF2-40B4-BE49-F238E27FC236}">
                <a16:creationId xmlns:a16="http://schemas.microsoft.com/office/drawing/2014/main" id="{40C2D6FE-18F2-4F0C-98E2-CF63ED9D108E}"/>
              </a:ext>
            </a:extLst>
          </p:cNvPr>
          <p:cNvSpPr>
            <a:spLocks noGrp="1"/>
          </p:cNvSpPr>
          <p:nvPr>
            <p:ph type="title"/>
          </p:nvPr>
        </p:nvSpPr>
        <p:spPr>
          <a:prstGeom prst="rect">
            <a:avLst/>
          </a:prstGeom>
        </p:spPr>
        <p:txBody>
          <a:bodyPr/>
          <a:lstStyle/>
          <a:p>
            <a:r>
              <a:rPr lang="en-US" dirty="0"/>
              <a:t>Azure components</a:t>
            </a:r>
          </a:p>
        </p:txBody>
      </p:sp>
      <p:graphicFrame>
        <p:nvGraphicFramePr>
          <p:cNvPr id="4" name="Content Placeholder 3">
            <a:extLst>
              <a:ext uri="{FF2B5EF4-FFF2-40B4-BE49-F238E27FC236}">
                <a16:creationId xmlns:a16="http://schemas.microsoft.com/office/drawing/2014/main" id="{97DBF2A9-EC04-4E75-B98D-572523AA25C8}"/>
              </a:ext>
            </a:extLst>
          </p:cNvPr>
          <p:cNvGraphicFramePr>
            <a:graphicFrameLocks noGrp="1"/>
          </p:cNvGraphicFramePr>
          <p:nvPr>
            <p:ph idx="4294967295"/>
            <p:extLst>
              <p:ext uri="{D42A27DB-BD31-4B8C-83A1-F6EECF244321}">
                <p14:modId xmlns:p14="http://schemas.microsoft.com/office/powerpoint/2010/main" val="1409775240"/>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166108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190DD5-1F63-47C5-95CE-5BC543B2EE72}"/>
              </a:ext>
            </a:extLst>
          </p:cNvPr>
          <p:cNvSpPr>
            <a:spLocks noGrp="1"/>
          </p:cNvSpPr>
          <p:nvPr>
            <p:ph type="body" sz="quarter" idx="10"/>
          </p:nvPr>
        </p:nvSpPr>
        <p:spPr/>
        <p:txBody>
          <a:bodyPr/>
          <a:lstStyle/>
          <a:p>
            <a:endParaRPr lang="de-AT"/>
          </a:p>
        </p:txBody>
      </p:sp>
      <p:sp>
        <p:nvSpPr>
          <p:cNvPr id="2" name="Title 1">
            <a:extLst>
              <a:ext uri="{FF2B5EF4-FFF2-40B4-BE49-F238E27FC236}">
                <a16:creationId xmlns:a16="http://schemas.microsoft.com/office/drawing/2014/main" id="{72C737E4-3A7C-407D-847C-8D1826C65EB0}"/>
              </a:ext>
            </a:extLst>
          </p:cNvPr>
          <p:cNvSpPr>
            <a:spLocks noGrp="1"/>
          </p:cNvSpPr>
          <p:nvPr>
            <p:ph type="title"/>
          </p:nvPr>
        </p:nvSpPr>
        <p:spPr>
          <a:prstGeom prst="rect">
            <a:avLst/>
          </a:prstGeom>
        </p:spPr>
        <p:txBody>
          <a:bodyPr/>
          <a:lstStyle/>
          <a:p>
            <a:r>
              <a:rPr lang="en-US" dirty="0"/>
              <a:t>Blob Storage</a:t>
            </a:r>
          </a:p>
        </p:txBody>
      </p:sp>
      <p:pic>
        <p:nvPicPr>
          <p:cNvPr id="4" name="Content Placeholder 3">
            <a:extLst>
              <a:ext uri="{FF2B5EF4-FFF2-40B4-BE49-F238E27FC236}">
                <a16:creationId xmlns:a16="http://schemas.microsoft.com/office/drawing/2014/main" id="{A4318C23-E905-4001-87CF-182CBBBD149E}"/>
              </a:ext>
            </a:extLst>
          </p:cNvPr>
          <p:cNvPicPr>
            <a:picLocks noGrp="1" noChangeAspect="1"/>
          </p:cNvPicPr>
          <p:nvPr>
            <p:ph idx="4294967295"/>
          </p:nvPr>
        </p:nvPicPr>
        <p:blipFill>
          <a:blip r:embed="rId2"/>
          <a:stretch>
            <a:fillRect/>
          </a:stretch>
        </p:blipFill>
        <p:spPr>
          <a:xfrm>
            <a:off x="1397000" y="1185863"/>
            <a:ext cx="9398000" cy="5105400"/>
          </a:xfrm>
          <a:prstGeom prst="rect">
            <a:avLst/>
          </a:prstGeom>
        </p:spPr>
      </p:pic>
    </p:spTree>
    <p:extLst>
      <p:ext uri="{BB962C8B-B14F-4D97-AF65-F5344CB8AC3E}">
        <p14:creationId xmlns:p14="http://schemas.microsoft.com/office/powerpoint/2010/main" val="38249209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78AFC66-FE6A-4BB3-AACD-0E370A7A47C6}"/>
              </a:ext>
            </a:extLst>
          </p:cNvPr>
          <p:cNvSpPr>
            <a:spLocks noGrp="1"/>
          </p:cNvSpPr>
          <p:nvPr>
            <p:ph type="body" sz="quarter" idx="10"/>
          </p:nvPr>
        </p:nvSpPr>
        <p:spPr/>
        <p:txBody>
          <a:bodyPr/>
          <a:lstStyle/>
          <a:p>
            <a:endParaRPr lang="de-AT"/>
          </a:p>
        </p:txBody>
      </p:sp>
      <p:sp>
        <p:nvSpPr>
          <p:cNvPr id="2" name="Title 1">
            <a:extLst>
              <a:ext uri="{FF2B5EF4-FFF2-40B4-BE49-F238E27FC236}">
                <a16:creationId xmlns:a16="http://schemas.microsoft.com/office/drawing/2014/main" id="{0A91A4E8-6B1B-4CCA-8977-9C6DBA7B4E3B}"/>
              </a:ext>
            </a:extLst>
          </p:cNvPr>
          <p:cNvSpPr>
            <a:spLocks noGrp="1"/>
          </p:cNvSpPr>
          <p:nvPr>
            <p:ph type="title"/>
          </p:nvPr>
        </p:nvSpPr>
        <p:spPr>
          <a:prstGeom prst="rect">
            <a:avLst/>
          </a:prstGeom>
        </p:spPr>
        <p:txBody>
          <a:bodyPr/>
          <a:lstStyle/>
          <a:p>
            <a:r>
              <a:rPr lang="en-US" dirty="0"/>
              <a:t>Azure Function </a:t>
            </a:r>
          </a:p>
        </p:txBody>
      </p:sp>
      <p:pic>
        <p:nvPicPr>
          <p:cNvPr id="4" name="Content Placeholder 3">
            <a:extLst>
              <a:ext uri="{FF2B5EF4-FFF2-40B4-BE49-F238E27FC236}">
                <a16:creationId xmlns:a16="http://schemas.microsoft.com/office/drawing/2014/main" id="{4BBB2B6A-3458-41FA-AB88-FBF5B37AAA2B}"/>
              </a:ext>
            </a:extLst>
          </p:cNvPr>
          <p:cNvPicPr>
            <a:picLocks noGrp="1" noChangeAspect="1"/>
          </p:cNvPicPr>
          <p:nvPr>
            <p:ph idx="4294967295"/>
          </p:nvPr>
        </p:nvPicPr>
        <p:blipFill>
          <a:blip r:embed="rId2"/>
          <a:stretch>
            <a:fillRect/>
          </a:stretch>
        </p:blipFill>
        <p:spPr>
          <a:xfrm>
            <a:off x="519248" y="1342417"/>
            <a:ext cx="7131050" cy="4525963"/>
          </a:xfrm>
          <a:prstGeom prst="rect">
            <a:avLst/>
          </a:prstGeom>
        </p:spPr>
      </p:pic>
      <p:sp>
        <p:nvSpPr>
          <p:cNvPr id="5" name="TextBox 4">
            <a:extLst>
              <a:ext uri="{FF2B5EF4-FFF2-40B4-BE49-F238E27FC236}">
                <a16:creationId xmlns:a16="http://schemas.microsoft.com/office/drawing/2014/main" id="{C2124784-766B-460F-AC79-0C1D1F6A7D1E}"/>
              </a:ext>
            </a:extLst>
          </p:cNvPr>
          <p:cNvSpPr txBox="1"/>
          <p:nvPr/>
        </p:nvSpPr>
        <p:spPr>
          <a:xfrm>
            <a:off x="8001001" y="1600201"/>
            <a:ext cx="3924300" cy="3046988"/>
          </a:xfrm>
          <a:prstGeom prst="rect">
            <a:avLst/>
          </a:prstGeom>
          <a:noFill/>
        </p:spPr>
        <p:txBody>
          <a:bodyPr wrap="square" rtlCol="0">
            <a:spAutoFit/>
          </a:bodyPr>
          <a:lstStyle/>
          <a:p>
            <a:pPr marL="380990" indent="-380990">
              <a:buFont typeface="Arial" panose="020B0604020202020204" pitchFamily="34" charset="0"/>
              <a:buChar char="•"/>
            </a:pPr>
            <a:r>
              <a:rPr lang="en-US" sz="2400" dirty="0"/>
              <a:t>Min. Visual Studio 2017 Update 2</a:t>
            </a:r>
          </a:p>
          <a:p>
            <a:pPr marL="380990" indent="-380990">
              <a:buFont typeface="Arial" panose="020B0604020202020204" pitchFamily="34" charset="0"/>
              <a:buChar char="•"/>
            </a:pPr>
            <a:r>
              <a:rPr lang="en-US" sz="2400" dirty="0"/>
              <a:t>Usage of custom library</a:t>
            </a:r>
          </a:p>
          <a:p>
            <a:pPr marL="380990" indent="-380990">
              <a:buFont typeface="Arial" panose="020B0604020202020204" pitchFamily="34" charset="0"/>
              <a:buChar char="•"/>
            </a:pPr>
            <a:r>
              <a:rPr lang="en-US" sz="2400" dirty="0"/>
              <a:t>Including PnP library</a:t>
            </a:r>
          </a:p>
          <a:p>
            <a:pPr marL="380990" indent="-380990">
              <a:buFont typeface="Arial" panose="020B0604020202020204" pitchFamily="34" charset="0"/>
              <a:buChar char="•"/>
            </a:pPr>
            <a:r>
              <a:rPr lang="en-US" sz="2400" dirty="0"/>
              <a:t>Gets triggered by the curl request from the Pi</a:t>
            </a:r>
          </a:p>
          <a:p>
            <a:pPr marL="380990" indent="-380990">
              <a:buFont typeface="Arial" panose="020B0604020202020204" pitchFamily="34" charset="0"/>
              <a:buChar char="•"/>
            </a:pPr>
            <a:r>
              <a:rPr lang="en-US" sz="2400" dirty="0"/>
              <a:t>Takes the image from the blob storage </a:t>
            </a:r>
          </a:p>
        </p:txBody>
      </p:sp>
    </p:spTree>
    <p:extLst>
      <p:ext uri="{BB962C8B-B14F-4D97-AF65-F5344CB8AC3E}">
        <p14:creationId xmlns:p14="http://schemas.microsoft.com/office/powerpoint/2010/main" val="41096449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52A1FF1-EC18-48E7-921C-78CA2A829B9A}"/>
              </a:ext>
            </a:extLst>
          </p:cNvPr>
          <p:cNvSpPr>
            <a:spLocks noGrp="1"/>
          </p:cNvSpPr>
          <p:nvPr>
            <p:ph type="body" sz="quarter" idx="10"/>
          </p:nvPr>
        </p:nvSpPr>
        <p:spPr/>
        <p:txBody>
          <a:bodyPr/>
          <a:lstStyle/>
          <a:p>
            <a:endParaRPr lang="de-AT"/>
          </a:p>
        </p:txBody>
      </p:sp>
      <p:sp>
        <p:nvSpPr>
          <p:cNvPr id="2" name="Title 1">
            <a:extLst>
              <a:ext uri="{FF2B5EF4-FFF2-40B4-BE49-F238E27FC236}">
                <a16:creationId xmlns:a16="http://schemas.microsoft.com/office/drawing/2014/main" id="{0A91A4E8-6B1B-4CCA-8977-9C6DBA7B4E3B}"/>
              </a:ext>
            </a:extLst>
          </p:cNvPr>
          <p:cNvSpPr>
            <a:spLocks noGrp="1"/>
          </p:cNvSpPr>
          <p:nvPr>
            <p:ph type="title"/>
          </p:nvPr>
        </p:nvSpPr>
        <p:spPr>
          <a:prstGeom prst="rect">
            <a:avLst/>
          </a:prstGeom>
        </p:spPr>
        <p:txBody>
          <a:bodyPr/>
          <a:lstStyle/>
          <a:p>
            <a:r>
              <a:rPr lang="en-US" dirty="0"/>
              <a:t>Azure Function </a:t>
            </a:r>
          </a:p>
        </p:txBody>
      </p:sp>
      <p:sp>
        <p:nvSpPr>
          <p:cNvPr id="5" name="TextBox 4">
            <a:extLst>
              <a:ext uri="{FF2B5EF4-FFF2-40B4-BE49-F238E27FC236}">
                <a16:creationId xmlns:a16="http://schemas.microsoft.com/office/drawing/2014/main" id="{C2124784-766B-460F-AC79-0C1D1F6A7D1E}"/>
              </a:ext>
            </a:extLst>
          </p:cNvPr>
          <p:cNvSpPr txBox="1"/>
          <p:nvPr/>
        </p:nvSpPr>
        <p:spPr>
          <a:xfrm>
            <a:off x="8001001" y="1600201"/>
            <a:ext cx="3924300" cy="4154984"/>
          </a:xfrm>
          <a:prstGeom prst="rect">
            <a:avLst/>
          </a:prstGeom>
          <a:noFill/>
        </p:spPr>
        <p:txBody>
          <a:bodyPr wrap="square" rtlCol="0">
            <a:spAutoFit/>
          </a:bodyPr>
          <a:lstStyle/>
          <a:p>
            <a:pPr marL="380990" indent="-380990">
              <a:buFont typeface="Arial" panose="020B0604020202020204" pitchFamily="34" charset="0"/>
              <a:buChar char="•"/>
            </a:pPr>
            <a:r>
              <a:rPr lang="en-US" sz="2400" dirty="0"/>
              <a:t>Calls Custom Vision API</a:t>
            </a:r>
          </a:p>
          <a:p>
            <a:pPr marL="380990" indent="-380990">
              <a:buFont typeface="Arial" panose="020B0604020202020204" pitchFamily="34" charset="0"/>
              <a:buChar char="•"/>
            </a:pPr>
            <a:r>
              <a:rPr lang="en-US" sz="2400" dirty="0"/>
              <a:t>Gets back the prediction result from http request</a:t>
            </a:r>
          </a:p>
          <a:p>
            <a:pPr marL="380990" indent="-380990">
              <a:buFont typeface="Arial" panose="020B0604020202020204" pitchFamily="34" charset="0"/>
              <a:buChar char="•"/>
            </a:pPr>
            <a:r>
              <a:rPr lang="en-US" sz="2400" dirty="0"/>
              <a:t>Stores data to log and state tables</a:t>
            </a:r>
          </a:p>
          <a:p>
            <a:pPr marL="380990" indent="-380990">
              <a:buFont typeface="Arial" panose="020B0604020202020204" pitchFamily="34" charset="0"/>
              <a:buChar char="•"/>
            </a:pPr>
            <a:r>
              <a:rPr lang="en-US" sz="2400" dirty="0"/>
              <a:t>Informs users in Teams by calling a connector if prediction is above a certain threshold</a:t>
            </a:r>
          </a:p>
          <a:p>
            <a:pPr marL="380990" indent="-380990">
              <a:buFont typeface="Arial" panose="020B0604020202020204" pitchFamily="34" charset="0"/>
              <a:buChar char="•"/>
            </a:pPr>
            <a:r>
              <a:rPr lang="en-US" sz="2400" dirty="0"/>
              <a:t>uploads pictures to a SharePoint Portal</a:t>
            </a:r>
          </a:p>
        </p:txBody>
      </p:sp>
      <p:pic>
        <p:nvPicPr>
          <p:cNvPr id="6" name="Picture 5">
            <a:extLst>
              <a:ext uri="{FF2B5EF4-FFF2-40B4-BE49-F238E27FC236}">
                <a16:creationId xmlns:a16="http://schemas.microsoft.com/office/drawing/2014/main" id="{B5B0DE4E-11D5-439F-BCBC-D832479DBE48}"/>
              </a:ext>
            </a:extLst>
          </p:cNvPr>
          <p:cNvPicPr>
            <a:picLocks noChangeAspect="1"/>
          </p:cNvPicPr>
          <p:nvPr/>
        </p:nvPicPr>
        <p:blipFill>
          <a:blip r:embed="rId2"/>
          <a:stretch>
            <a:fillRect/>
          </a:stretch>
        </p:blipFill>
        <p:spPr>
          <a:xfrm>
            <a:off x="519248" y="1447799"/>
            <a:ext cx="7263221" cy="4481111"/>
          </a:xfrm>
          <a:prstGeom prst="rect">
            <a:avLst/>
          </a:prstGeom>
        </p:spPr>
      </p:pic>
    </p:spTree>
    <p:extLst>
      <p:ext uri="{BB962C8B-B14F-4D97-AF65-F5344CB8AC3E}">
        <p14:creationId xmlns:p14="http://schemas.microsoft.com/office/powerpoint/2010/main" val="3434928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EE8A30D-00A3-4F64-B9C7-0828502566A9}"/>
              </a:ext>
            </a:extLst>
          </p:cNvPr>
          <p:cNvSpPr>
            <a:spLocks noGrp="1"/>
          </p:cNvSpPr>
          <p:nvPr>
            <p:ph type="body" sz="quarter" idx="10"/>
          </p:nvPr>
        </p:nvSpPr>
        <p:spPr/>
        <p:txBody>
          <a:bodyPr/>
          <a:lstStyle/>
          <a:p>
            <a:endParaRPr lang="de-AT"/>
          </a:p>
        </p:txBody>
      </p:sp>
      <p:sp>
        <p:nvSpPr>
          <p:cNvPr id="2" name="Title 1">
            <a:extLst>
              <a:ext uri="{FF2B5EF4-FFF2-40B4-BE49-F238E27FC236}">
                <a16:creationId xmlns:a16="http://schemas.microsoft.com/office/drawing/2014/main" id="{BB3DCC7A-D88C-45BA-8CDF-033CA5E829EB}"/>
              </a:ext>
            </a:extLst>
          </p:cNvPr>
          <p:cNvSpPr>
            <a:spLocks noGrp="1"/>
          </p:cNvSpPr>
          <p:nvPr>
            <p:ph type="title"/>
          </p:nvPr>
        </p:nvSpPr>
        <p:spPr>
          <a:prstGeom prst="rect">
            <a:avLst/>
          </a:prstGeom>
        </p:spPr>
        <p:txBody>
          <a:bodyPr/>
          <a:lstStyle/>
          <a:p>
            <a:r>
              <a:rPr lang="en-US" dirty="0"/>
              <a:t>Custom Vision API</a:t>
            </a:r>
          </a:p>
        </p:txBody>
      </p:sp>
      <p:pic>
        <p:nvPicPr>
          <p:cNvPr id="4" name="Content Placeholder 3">
            <a:extLst>
              <a:ext uri="{FF2B5EF4-FFF2-40B4-BE49-F238E27FC236}">
                <a16:creationId xmlns:a16="http://schemas.microsoft.com/office/drawing/2014/main" id="{D6D1C24B-EED6-4D46-90EE-991781D7D7CF}"/>
              </a:ext>
            </a:extLst>
          </p:cNvPr>
          <p:cNvPicPr>
            <a:picLocks noGrp="1" noChangeAspect="1"/>
          </p:cNvPicPr>
          <p:nvPr>
            <p:ph idx="4294967295"/>
          </p:nvPr>
        </p:nvPicPr>
        <p:blipFill>
          <a:blip r:embed="rId2"/>
          <a:stretch>
            <a:fillRect/>
          </a:stretch>
        </p:blipFill>
        <p:spPr>
          <a:xfrm>
            <a:off x="519248" y="1447799"/>
            <a:ext cx="7011988" cy="4079875"/>
          </a:xfrm>
          <a:prstGeom prst="rect">
            <a:avLst/>
          </a:prstGeom>
        </p:spPr>
      </p:pic>
      <p:sp>
        <p:nvSpPr>
          <p:cNvPr id="5" name="TextBox 4">
            <a:extLst>
              <a:ext uri="{FF2B5EF4-FFF2-40B4-BE49-F238E27FC236}">
                <a16:creationId xmlns:a16="http://schemas.microsoft.com/office/drawing/2014/main" id="{08DDA4BC-7AD0-44FB-BCF4-318541E0CB71}"/>
              </a:ext>
            </a:extLst>
          </p:cNvPr>
          <p:cNvSpPr txBox="1"/>
          <p:nvPr/>
        </p:nvSpPr>
        <p:spPr>
          <a:xfrm>
            <a:off x="8001001" y="1600201"/>
            <a:ext cx="3924300" cy="4154984"/>
          </a:xfrm>
          <a:prstGeom prst="rect">
            <a:avLst/>
          </a:prstGeom>
          <a:noFill/>
        </p:spPr>
        <p:txBody>
          <a:bodyPr wrap="square" rtlCol="0">
            <a:spAutoFit/>
          </a:bodyPr>
          <a:lstStyle/>
          <a:p>
            <a:pPr marL="380990" indent="-380990">
              <a:buFont typeface="Arial" panose="020B0604020202020204" pitchFamily="34" charset="0"/>
              <a:buChar char="•"/>
            </a:pPr>
            <a:r>
              <a:rPr lang="en-US" sz="2400" dirty="0"/>
              <a:t>Project with sample data</a:t>
            </a:r>
          </a:p>
          <a:p>
            <a:pPr marL="380990" indent="-380990">
              <a:buFont typeface="Arial" panose="020B0604020202020204" pitchFamily="34" charset="0"/>
              <a:buChar char="•"/>
            </a:pPr>
            <a:r>
              <a:rPr lang="en-US" sz="2400" dirty="0"/>
              <a:t>Start with at least 30 images</a:t>
            </a:r>
          </a:p>
          <a:p>
            <a:pPr marL="380990" indent="-380990">
              <a:buFont typeface="Arial" panose="020B0604020202020204" pitchFamily="34" charset="0"/>
              <a:buChar char="•"/>
            </a:pPr>
            <a:r>
              <a:rPr lang="en-US" sz="2400" dirty="0"/>
              <a:t>Train the models</a:t>
            </a:r>
          </a:p>
          <a:p>
            <a:pPr marL="380990" indent="-380990">
              <a:buFont typeface="Arial" panose="020B0604020202020204" pitchFamily="34" charset="0"/>
              <a:buChar char="•"/>
            </a:pPr>
            <a:r>
              <a:rPr lang="en-US" sz="2400" dirty="0"/>
              <a:t>Use live data to learn in iterations</a:t>
            </a:r>
          </a:p>
          <a:p>
            <a:pPr marL="380990" indent="-380990">
              <a:buFont typeface="Arial" panose="020B0604020202020204" pitchFamily="34" charset="0"/>
              <a:buChar char="•"/>
            </a:pPr>
            <a:r>
              <a:rPr lang="en-US" sz="2400" dirty="0"/>
              <a:t>Be prepared to understand prediction results</a:t>
            </a:r>
          </a:p>
          <a:p>
            <a:pPr marL="380990" indent="-380990">
              <a:buFont typeface="Arial" panose="020B0604020202020204" pitchFamily="34" charset="0"/>
              <a:buChar char="•"/>
            </a:pPr>
            <a:r>
              <a:rPr lang="en-US" sz="2400" dirty="0"/>
              <a:t>Getting above 95% with ~450 images now</a:t>
            </a:r>
          </a:p>
        </p:txBody>
      </p:sp>
    </p:spTree>
    <p:extLst>
      <p:ext uri="{BB962C8B-B14F-4D97-AF65-F5344CB8AC3E}">
        <p14:creationId xmlns:p14="http://schemas.microsoft.com/office/powerpoint/2010/main" val="439210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A58A98-34AE-415C-982A-AF0EA53F141C}"/>
              </a:ext>
            </a:extLst>
          </p:cNvPr>
          <p:cNvSpPr txBox="1"/>
          <p:nvPr/>
        </p:nvSpPr>
        <p:spPr>
          <a:xfrm>
            <a:off x="31950" y="4946650"/>
            <a:ext cx="12109250" cy="1815882"/>
          </a:xfrm>
          <a:prstGeom prst="rect">
            <a:avLst/>
          </a:prstGeom>
          <a:noFill/>
        </p:spPr>
        <p:txBody>
          <a:bodyPr wrap="square" rtlCol="0">
            <a:spAutoFit/>
          </a:bodyPr>
          <a:lstStyle/>
          <a:p>
            <a:r>
              <a:rPr lang="en-US" sz="1600" dirty="0"/>
              <a:t>1. Raspberry PI camera takes photo of food truck, after it has arrived</a:t>
            </a:r>
          </a:p>
          <a:p>
            <a:r>
              <a:rPr lang="en-US" sz="1600" dirty="0"/>
              <a:t>2. </a:t>
            </a:r>
            <a:r>
              <a:rPr lang="en-US" sz="1600" dirty="0" err="1"/>
              <a:t>Paspberry</a:t>
            </a:r>
            <a:r>
              <a:rPr lang="en-US" sz="1600" dirty="0"/>
              <a:t> PI uploads the taken image into an Azure Blob Storage</a:t>
            </a:r>
          </a:p>
          <a:p>
            <a:r>
              <a:rPr lang="en-US" sz="1600" dirty="0"/>
              <a:t>3. Raspberry PI triggers an Azure Function after the image has been uploaded successfully</a:t>
            </a:r>
          </a:p>
          <a:p>
            <a:r>
              <a:rPr lang="en-US" sz="1600" dirty="0"/>
              <a:t>4. Azure Function calls the Custom Vision API in order to check </a:t>
            </a:r>
            <a:r>
              <a:rPr lang="en-US" sz="1600" dirty="0" err="1"/>
              <a:t>wether</a:t>
            </a:r>
            <a:r>
              <a:rPr lang="en-US" sz="1600" dirty="0"/>
              <a:t> the food truck is present or not</a:t>
            </a:r>
          </a:p>
          <a:p>
            <a:r>
              <a:rPr lang="en-US" sz="1600" dirty="0"/>
              <a:t>5. If Custom Vision API responds with a high probability that the truck has arrived, the Azure Function sends a notification to Teams</a:t>
            </a:r>
          </a:p>
          <a:p>
            <a:r>
              <a:rPr lang="en-US" sz="1600" dirty="0"/>
              <a:t>6. Users can ask the </a:t>
            </a:r>
            <a:r>
              <a:rPr lang="en-US" sz="1600" dirty="0" err="1"/>
              <a:t>Lunchbell</a:t>
            </a:r>
            <a:r>
              <a:rPr lang="en-US" sz="1600" dirty="0"/>
              <a:t> Bot in Teams </a:t>
            </a:r>
            <a:r>
              <a:rPr lang="en-US" sz="1600" dirty="0" err="1"/>
              <a:t>wether</a:t>
            </a:r>
            <a:r>
              <a:rPr lang="en-US" sz="1600" dirty="0"/>
              <a:t> the food truck has arrived or not or if it is still present</a:t>
            </a:r>
          </a:p>
          <a:p>
            <a:r>
              <a:rPr lang="en-US" sz="1600" dirty="0"/>
              <a:t>7. Azure Bot Service checks the entries in an Azure Table Storage where the arrival and departure time is stored</a:t>
            </a:r>
            <a:endParaRPr lang="de-AT" sz="1600" dirty="0"/>
          </a:p>
        </p:txBody>
      </p:sp>
      <p:pic>
        <p:nvPicPr>
          <p:cNvPr id="4" name="Content Placeholder 4">
            <a:extLst>
              <a:ext uri="{FF2B5EF4-FFF2-40B4-BE49-F238E27FC236}">
                <a16:creationId xmlns:a16="http://schemas.microsoft.com/office/drawing/2014/main" id="{7C3A89D6-F4E8-4CC6-B884-8FDF09E24932}"/>
              </a:ext>
            </a:extLst>
          </p:cNvPr>
          <p:cNvPicPr>
            <a:picLocks noChangeAspect="1"/>
          </p:cNvPicPr>
          <p:nvPr/>
        </p:nvPicPr>
        <p:blipFill>
          <a:blip r:embed="rId2"/>
          <a:stretch>
            <a:fillRect/>
          </a:stretch>
        </p:blipFill>
        <p:spPr>
          <a:xfrm>
            <a:off x="695047" y="159343"/>
            <a:ext cx="10801907" cy="4787307"/>
          </a:xfrm>
          <a:prstGeom prst="rect">
            <a:avLst/>
          </a:prstGeom>
        </p:spPr>
      </p:pic>
    </p:spTree>
    <p:extLst>
      <p:ext uri="{BB962C8B-B14F-4D97-AF65-F5344CB8AC3E}">
        <p14:creationId xmlns:p14="http://schemas.microsoft.com/office/powerpoint/2010/main" val="2952792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AC70-44B6-4A1B-886D-3858D472A51E}"/>
              </a:ext>
            </a:extLst>
          </p:cNvPr>
          <p:cNvSpPr>
            <a:spLocks noGrp="1"/>
          </p:cNvSpPr>
          <p:nvPr>
            <p:ph type="title"/>
          </p:nvPr>
        </p:nvSpPr>
        <p:spPr/>
        <p:txBody>
          <a:bodyPr/>
          <a:lstStyle/>
          <a:p>
            <a:r>
              <a:rPr lang="de-AT" sz="6600" dirty="0"/>
              <a:t>Bots &amp; </a:t>
            </a:r>
            <a:r>
              <a:rPr lang="de-AT" sz="6600" dirty="0" err="1"/>
              <a:t>Cognitive</a:t>
            </a:r>
            <a:r>
              <a:rPr lang="de-AT" sz="6600" dirty="0"/>
              <a:t> Services</a:t>
            </a:r>
            <a:endParaRPr lang="de-AT" dirty="0"/>
          </a:p>
        </p:txBody>
      </p:sp>
      <p:sp>
        <p:nvSpPr>
          <p:cNvPr id="3" name="Text Placeholder 2">
            <a:extLst>
              <a:ext uri="{FF2B5EF4-FFF2-40B4-BE49-F238E27FC236}">
                <a16:creationId xmlns:a16="http://schemas.microsoft.com/office/drawing/2014/main" id="{E71D44B6-D6D7-4219-A507-4170801EDB8A}"/>
              </a:ext>
            </a:extLst>
          </p:cNvPr>
          <p:cNvSpPr>
            <a:spLocks noGrp="1"/>
          </p:cNvSpPr>
          <p:nvPr>
            <p:ph type="body" sz="quarter" idx="12"/>
          </p:nvPr>
        </p:nvSpPr>
        <p:spPr/>
        <p:txBody>
          <a:bodyPr/>
          <a:lstStyle/>
          <a:p>
            <a:endParaRPr lang="de-AT"/>
          </a:p>
        </p:txBody>
      </p:sp>
    </p:spTree>
    <p:extLst>
      <p:ext uri="{BB962C8B-B14F-4D97-AF65-F5344CB8AC3E}">
        <p14:creationId xmlns:p14="http://schemas.microsoft.com/office/powerpoint/2010/main" val="189807413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34A3FA68-7A1F-4260-B5B9-A1D3B7949AF5}"/>
              </a:ext>
            </a:extLst>
          </p:cNvPr>
          <p:cNvGrpSpPr/>
          <p:nvPr/>
        </p:nvGrpSpPr>
        <p:grpSpPr>
          <a:xfrm>
            <a:off x="7677768" y="1"/>
            <a:ext cx="4758707" cy="7028748"/>
            <a:chOff x="7677768" y="1"/>
            <a:chExt cx="4758707" cy="7028748"/>
          </a:xfrm>
          <a:solidFill>
            <a:schemeClr val="accent6">
              <a:lumMod val="60000"/>
              <a:lumOff val="40000"/>
            </a:schemeClr>
          </a:solidFill>
        </p:grpSpPr>
        <p:sp>
          <p:nvSpPr>
            <p:cNvPr id="43" name="Rectangle 42">
              <a:extLst>
                <a:ext uri="{FF2B5EF4-FFF2-40B4-BE49-F238E27FC236}">
                  <a16:creationId xmlns:a16="http://schemas.microsoft.com/office/drawing/2014/main" id="{FC281116-E821-4621-B6E1-1FCECA271176}"/>
                </a:ext>
              </a:extLst>
            </p:cNvPr>
            <p:cNvSpPr/>
            <p:nvPr/>
          </p:nvSpPr>
          <p:spPr bwMode="auto">
            <a:xfrm>
              <a:off x="7677768" y="1"/>
              <a:ext cx="4758707" cy="70287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TextBox 43">
              <a:extLst>
                <a:ext uri="{FF2B5EF4-FFF2-40B4-BE49-F238E27FC236}">
                  <a16:creationId xmlns:a16="http://schemas.microsoft.com/office/drawing/2014/main" id="{151CBEF6-85DE-48B6-B833-829548DC7ECA}"/>
                </a:ext>
              </a:extLst>
            </p:cNvPr>
            <p:cNvSpPr txBox="1"/>
            <p:nvPr/>
          </p:nvSpPr>
          <p:spPr>
            <a:xfrm>
              <a:off x="7706796" y="498446"/>
              <a:ext cx="4361832" cy="1946786"/>
            </a:xfrm>
            <a:prstGeom prst="rect">
              <a:avLst/>
            </a:prstGeom>
            <a:noFill/>
          </p:spPr>
          <p:txBody>
            <a:bodyPr wrap="square" lIns="186494" tIns="91440" rIns="186494" bIns="149196"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The future: </a:t>
              </a:r>
              <a:r>
                <a:rPr kumimoji="0" lang="en-US" sz="2448"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Conversations</a:t>
              </a:r>
              <a:endParaRPr kumimoji="0" lang="en-US" sz="1099"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a:p>
              <a:pPr marL="228600" marR="0" lvl="1" indent="-228600" defTabSz="725214"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dirty="0">
                  <a:ln>
                    <a:noFill/>
                  </a:ln>
                  <a:solidFill>
                    <a:srgbClr val="FFFFFF"/>
                  </a:solidFill>
                  <a:effectLst/>
                  <a:uLnTx/>
                  <a:uFillTx/>
                  <a:latin typeface="Segoe UI Semilight"/>
                </a:rPr>
                <a:t>Natural language between people </a:t>
              </a:r>
              <a:br>
                <a:rPr kumimoji="0" lang="en-US" sz="1630" b="0" i="0" u="none" strike="noStrike" kern="0" cap="none" spc="0" normalizeH="0" baseline="0" noProof="0" dirty="0">
                  <a:ln>
                    <a:noFill/>
                  </a:ln>
                  <a:solidFill>
                    <a:srgbClr val="FFFFFF"/>
                  </a:solidFill>
                  <a:effectLst/>
                  <a:uLnTx/>
                  <a:uFillTx/>
                  <a:latin typeface="Segoe UI Semilight"/>
                </a:rPr>
              </a:br>
              <a:r>
                <a:rPr kumimoji="0" lang="en-US" sz="1630" b="0" i="0" u="none" strike="noStrike" kern="0" cap="none" spc="0" normalizeH="0" baseline="0" noProof="0" dirty="0">
                  <a:ln>
                    <a:noFill/>
                  </a:ln>
                  <a:solidFill>
                    <a:srgbClr val="FFFFFF"/>
                  </a:solidFill>
                  <a:effectLst/>
                  <a:uLnTx/>
                  <a:uFillTx/>
                  <a:latin typeface="Segoe UI Semilight"/>
                </a:rPr>
                <a:t>and technology</a:t>
              </a:r>
            </a:p>
            <a:p>
              <a:pPr marL="228600" marR="0" lvl="1" indent="-228600" defTabSz="725214"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dirty="0">
                  <a:ln>
                    <a:noFill/>
                  </a:ln>
                  <a:solidFill>
                    <a:srgbClr val="FFFFFF"/>
                  </a:solidFill>
                  <a:effectLst/>
                  <a:uLnTx/>
                  <a:uFillTx/>
                  <a:latin typeface="Segoe UI Semilight"/>
                </a:rPr>
                <a:t>Conversational canvas</a:t>
              </a:r>
            </a:p>
            <a:p>
              <a:pPr marL="228600" marR="0" lvl="1" indent="-228600" defTabSz="725214"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dirty="0">
                  <a:ln>
                    <a:noFill/>
                  </a:ln>
                  <a:solidFill>
                    <a:srgbClr val="FFFFFF"/>
                  </a:solidFill>
                  <a:effectLst/>
                  <a:uLnTx/>
                  <a:uFillTx/>
                  <a:latin typeface="Segoe UI Semilight"/>
                </a:rPr>
                <a:t>Bots and agents</a:t>
              </a:r>
            </a:p>
          </p:txBody>
        </p:sp>
      </p:grpSp>
      <p:grpSp>
        <p:nvGrpSpPr>
          <p:cNvPr id="45" name="Group 44">
            <a:extLst>
              <a:ext uri="{FF2B5EF4-FFF2-40B4-BE49-F238E27FC236}">
                <a16:creationId xmlns:a16="http://schemas.microsoft.com/office/drawing/2014/main" id="{6685F992-CDB3-48F7-AE8A-48B0CDCF9ADA}"/>
              </a:ext>
            </a:extLst>
          </p:cNvPr>
          <p:cNvGrpSpPr/>
          <p:nvPr/>
        </p:nvGrpSpPr>
        <p:grpSpPr>
          <a:xfrm>
            <a:off x="5118512" y="1"/>
            <a:ext cx="2560320" cy="7028748"/>
            <a:chOff x="5118512" y="1"/>
            <a:chExt cx="2560320" cy="7028748"/>
          </a:xfrm>
          <a:solidFill>
            <a:schemeClr val="accent6"/>
          </a:solidFill>
        </p:grpSpPr>
        <p:sp>
          <p:nvSpPr>
            <p:cNvPr id="46" name="Rectangle 45">
              <a:extLst>
                <a:ext uri="{FF2B5EF4-FFF2-40B4-BE49-F238E27FC236}">
                  <a16:creationId xmlns:a16="http://schemas.microsoft.com/office/drawing/2014/main" id="{6D49B75E-E04E-4DAA-A129-0E630D41934D}"/>
                </a:ext>
              </a:extLst>
            </p:cNvPr>
            <p:cNvSpPr/>
            <p:nvPr/>
          </p:nvSpPr>
          <p:spPr bwMode="auto">
            <a:xfrm>
              <a:off x="5118512" y="1"/>
              <a:ext cx="2560320" cy="70287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74A31AF-0676-4782-B8F8-4B0FCD9AECE9}"/>
                </a:ext>
              </a:extLst>
            </p:cNvPr>
            <p:cNvSpPr/>
            <p:nvPr/>
          </p:nvSpPr>
          <p:spPr>
            <a:xfrm>
              <a:off x="5118512" y="4897890"/>
              <a:ext cx="2559256" cy="1646238"/>
            </a:xfrm>
            <a:prstGeom prst="rect">
              <a:avLst/>
            </a:prstGeom>
            <a:noFill/>
            <a:ln>
              <a:noFill/>
            </a:ln>
            <a:effectLst/>
          </p:spPr>
          <p:txBody>
            <a:bodyPr spcFirstLastPara="0" vert="horz" wrap="square" lIns="266871" tIns="0" rIns="0" bIns="0" numCol="1" spcCol="1270" anchor="t" anchorCtr="0">
              <a:noAutofit/>
            </a:bodyPr>
            <a:lstStyle/>
            <a:p>
              <a:pPr marL="0" marR="0" lvl="0" indent="0" defTabSz="932418"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2000s: </a:t>
              </a:r>
              <a:r>
                <a:rPr kumimoji="0" lang="en-US" sz="2448"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Mobile</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solidFill>
                    <a:srgbClr val="FFFFFF"/>
                  </a:solidFill>
                  <a:effectLst/>
                  <a:uLnTx/>
                  <a:uFillTx/>
                </a:rPr>
                <a:t>Social</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solidFill>
                    <a:srgbClr val="FFFFFF"/>
                  </a:solidFill>
                  <a:effectLst/>
                  <a:uLnTx/>
                  <a:uFillTx/>
                </a:rPr>
                <a:t>User download apps from App Stores</a:t>
              </a:r>
            </a:p>
          </p:txBody>
        </p:sp>
      </p:grpSp>
      <p:grpSp>
        <p:nvGrpSpPr>
          <p:cNvPr id="48" name="Group 47">
            <a:extLst>
              <a:ext uri="{FF2B5EF4-FFF2-40B4-BE49-F238E27FC236}">
                <a16:creationId xmlns:a16="http://schemas.microsoft.com/office/drawing/2014/main" id="{8AB5F697-62AA-4A58-AFB0-4021B0A18BCE}"/>
              </a:ext>
            </a:extLst>
          </p:cNvPr>
          <p:cNvGrpSpPr/>
          <p:nvPr/>
        </p:nvGrpSpPr>
        <p:grpSpPr>
          <a:xfrm>
            <a:off x="2559256" y="1"/>
            <a:ext cx="2560320" cy="7028748"/>
            <a:chOff x="2559256" y="1"/>
            <a:chExt cx="2560320" cy="7028748"/>
          </a:xfrm>
          <a:solidFill>
            <a:schemeClr val="accent6">
              <a:lumMod val="75000"/>
            </a:schemeClr>
          </a:solidFill>
        </p:grpSpPr>
        <p:sp>
          <p:nvSpPr>
            <p:cNvPr id="49" name="Rectangle 48">
              <a:extLst>
                <a:ext uri="{FF2B5EF4-FFF2-40B4-BE49-F238E27FC236}">
                  <a16:creationId xmlns:a16="http://schemas.microsoft.com/office/drawing/2014/main" id="{634B7457-89FA-42DA-8ED6-E09AA99B4EE3}"/>
                </a:ext>
              </a:extLst>
            </p:cNvPr>
            <p:cNvSpPr/>
            <p:nvPr/>
          </p:nvSpPr>
          <p:spPr bwMode="auto">
            <a:xfrm>
              <a:off x="2559256" y="1"/>
              <a:ext cx="2560320" cy="70287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A5223876-59E6-44E0-B39C-D54BAA537B56}"/>
                </a:ext>
              </a:extLst>
            </p:cNvPr>
            <p:cNvSpPr/>
            <p:nvPr/>
          </p:nvSpPr>
          <p:spPr>
            <a:xfrm>
              <a:off x="2559256" y="499286"/>
              <a:ext cx="2519382" cy="2984272"/>
            </a:xfrm>
            <a:prstGeom prst="rect">
              <a:avLst/>
            </a:prstGeom>
            <a:noFill/>
            <a:ln>
              <a:noFill/>
            </a:ln>
            <a:effectLst/>
          </p:spPr>
          <p:txBody>
            <a:bodyPr spcFirstLastPara="0" vert="horz" wrap="square" lIns="192969" tIns="91440" rIns="0" bIns="0" numCol="1" spcCol="1270" anchor="t" anchorCtr="0">
              <a:noAutofit/>
            </a:bodyPr>
            <a:lstStyle/>
            <a:p>
              <a:pPr marL="0" marR="0" lvl="0" indent="0" defTabSz="932418"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1990s: </a:t>
              </a:r>
              <a:r>
                <a:rPr kumimoji="0" lang="en-US" sz="2448"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Internet</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solidFill>
                    <a:srgbClr val="FFFFFF"/>
                  </a:solidFill>
                  <a:effectLst/>
                  <a:uLnTx/>
                  <a:uFillTx/>
                </a:rPr>
                <a:t>Search</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solidFill>
                    <a:srgbClr val="FFFFFF"/>
                  </a:solidFill>
                  <a:effectLst/>
                  <a:uLnTx/>
                  <a:uFillTx/>
                </a:rPr>
                <a:t>User “visits” websites</a:t>
              </a:r>
            </a:p>
          </p:txBody>
        </p:sp>
      </p:grpSp>
      <p:grpSp>
        <p:nvGrpSpPr>
          <p:cNvPr id="51" name="Group 50">
            <a:extLst>
              <a:ext uri="{FF2B5EF4-FFF2-40B4-BE49-F238E27FC236}">
                <a16:creationId xmlns:a16="http://schemas.microsoft.com/office/drawing/2014/main" id="{954C89F6-E1E2-456A-9FE4-82306F50FC36}"/>
              </a:ext>
            </a:extLst>
          </p:cNvPr>
          <p:cNvGrpSpPr/>
          <p:nvPr/>
        </p:nvGrpSpPr>
        <p:grpSpPr>
          <a:xfrm>
            <a:off x="0" y="1"/>
            <a:ext cx="2560320" cy="7028748"/>
            <a:chOff x="0" y="1"/>
            <a:chExt cx="2560320" cy="7028748"/>
          </a:xfrm>
          <a:solidFill>
            <a:schemeClr val="accent6">
              <a:lumMod val="50000"/>
            </a:schemeClr>
          </a:solidFill>
        </p:grpSpPr>
        <p:sp>
          <p:nvSpPr>
            <p:cNvPr id="52" name="Rectangle 51">
              <a:extLst>
                <a:ext uri="{FF2B5EF4-FFF2-40B4-BE49-F238E27FC236}">
                  <a16:creationId xmlns:a16="http://schemas.microsoft.com/office/drawing/2014/main" id="{AB3AA5C5-437D-4152-A42C-C2A957DBBCF5}"/>
                </a:ext>
              </a:extLst>
            </p:cNvPr>
            <p:cNvSpPr/>
            <p:nvPr/>
          </p:nvSpPr>
          <p:spPr bwMode="auto">
            <a:xfrm>
              <a:off x="0" y="1"/>
              <a:ext cx="2560320" cy="70287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0E601A26-0B9C-4256-9C68-7173A889EE4B}"/>
                </a:ext>
              </a:extLst>
            </p:cNvPr>
            <p:cNvSpPr/>
            <p:nvPr/>
          </p:nvSpPr>
          <p:spPr>
            <a:xfrm>
              <a:off x="229098" y="4897891"/>
              <a:ext cx="2330158" cy="1463008"/>
            </a:xfrm>
            <a:prstGeom prst="rect">
              <a:avLst/>
            </a:prstGeom>
            <a:noFill/>
            <a:ln>
              <a:noFill/>
            </a:ln>
            <a:effectLst/>
          </p:spPr>
          <p:txBody>
            <a:bodyPr spcFirstLastPara="0" vert="horz" wrap="square" lIns="106749" tIns="0" rIns="0" bIns="0" numCol="1" spcCol="1270" anchor="t" anchorCtr="0">
              <a:noAutofit/>
            </a:bodyPr>
            <a:lstStyle/>
            <a:p>
              <a:pPr marL="0" marR="0" lvl="0" indent="0" defTabSz="932418"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1980s: </a:t>
              </a:r>
              <a:r>
                <a:rPr kumimoji="0" lang="en-US" sz="2448"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PC</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solidFill>
                    <a:srgbClr val="FFFFFF"/>
                  </a:solidFill>
                  <a:effectLst/>
                  <a:uLnTx/>
                  <a:uFillTx/>
                </a:rPr>
                <a:t>Desktop</a:t>
              </a:r>
            </a:p>
            <a:p>
              <a:pPr marL="174828" marR="0" lvl="1" indent="-174828" defTabSz="725214" eaLnBrk="1" fontAlgn="auto" latinLnBrk="0" hangingPunct="1">
                <a:lnSpc>
                  <a:spcPct val="90000"/>
                </a:lnSpc>
                <a:spcBef>
                  <a:spcPct val="0"/>
                </a:spcBef>
                <a:spcAft>
                  <a:spcPct val="15000"/>
                </a:spcAft>
                <a:buClrTx/>
                <a:buSzTx/>
                <a:buFontTx/>
                <a:buChar char="••"/>
                <a:tabLst/>
                <a:defRPr/>
              </a:pPr>
              <a:endParaRPr kumimoji="0" lang="en-US" sz="1632" b="0" i="0" u="none" strike="noStrike" kern="0" cap="none" spc="0" normalizeH="0" baseline="0" noProof="0" dirty="0">
                <a:ln>
                  <a:noFill/>
                </a:ln>
                <a:solidFill>
                  <a:srgbClr val="FFFFFF"/>
                </a:solidFill>
                <a:effectLst/>
                <a:uLnTx/>
                <a:uFillTx/>
              </a:endParaRPr>
            </a:p>
          </p:txBody>
        </p:sp>
      </p:grpSp>
      <p:cxnSp>
        <p:nvCxnSpPr>
          <p:cNvPr id="54" name="Straight Connector 53">
            <a:extLst>
              <a:ext uri="{FF2B5EF4-FFF2-40B4-BE49-F238E27FC236}">
                <a16:creationId xmlns:a16="http://schemas.microsoft.com/office/drawing/2014/main" id="{8B8F4CFB-9563-47EE-8AF4-9D078B2F8757}"/>
              </a:ext>
            </a:extLst>
          </p:cNvPr>
          <p:cNvCxnSpPr/>
          <p:nvPr/>
        </p:nvCxnSpPr>
        <p:spPr>
          <a:xfrm>
            <a:off x="0" y="3970817"/>
            <a:ext cx="12436475" cy="0"/>
          </a:xfrm>
          <a:prstGeom prst="line">
            <a:avLst/>
          </a:prstGeom>
          <a:noFill/>
          <a:ln w="50800" cap="flat" cmpd="sng" algn="ctr">
            <a:solidFill>
              <a:schemeClr val="bg1"/>
            </a:solidFill>
            <a:prstDash val="solid"/>
            <a:headEnd type="none"/>
            <a:tailEnd type="none"/>
          </a:ln>
          <a:effectLst/>
        </p:spPr>
      </p:cxnSp>
      <p:grpSp>
        <p:nvGrpSpPr>
          <p:cNvPr id="55" name="Group 54">
            <a:extLst>
              <a:ext uri="{FF2B5EF4-FFF2-40B4-BE49-F238E27FC236}">
                <a16:creationId xmlns:a16="http://schemas.microsoft.com/office/drawing/2014/main" id="{AA353F4E-3204-449F-9AEE-373D4EED4E48}"/>
              </a:ext>
            </a:extLst>
          </p:cNvPr>
          <p:cNvGrpSpPr/>
          <p:nvPr/>
        </p:nvGrpSpPr>
        <p:grpSpPr>
          <a:xfrm>
            <a:off x="3213306" y="3341133"/>
            <a:ext cx="1257094" cy="1257094"/>
            <a:chOff x="3280805" y="3408632"/>
            <a:chExt cx="1122096" cy="1122096"/>
          </a:xfrm>
        </p:grpSpPr>
        <p:sp>
          <p:nvSpPr>
            <p:cNvPr id="56" name="Oval 55">
              <a:extLst>
                <a:ext uri="{FF2B5EF4-FFF2-40B4-BE49-F238E27FC236}">
                  <a16:creationId xmlns:a16="http://schemas.microsoft.com/office/drawing/2014/main" id="{1AB80F65-8588-4EBE-AE1B-63D78C6057DD}"/>
                </a:ext>
              </a:extLst>
            </p:cNvPr>
            <p:cNvSpPr/>
            <p:nvPr/>
          </p:nvSpPr>
          <p:spPr bwMode="auto">
            <a:xfrm>
              <a:off x="3280805" y="3408632"/>
              <a:ext cx="1122096" cy="1122096"/>
            </a:xfrm>
            <a:prstGeom prst="ellipse">
              <a:avLst/>
            </a:prstGeom>
            <a:solidFill>
              <a:schemeClr val="accent6">
                <a:lumMod val="40000"/>
                <a:lumOff val="60000"/>
              </a:schemeClr>
            </a:solidFill>
            <a:ln w="508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7" name="Group 56">
              <a:extLst>
                <a:ext uri="{FF2B5EF4-FFF2-40B4-BE49-F238E27FC236}">
                  <a16:creationId xmlns:a16="http://schemas.microsoft.com/office/drawing/2014/main" id="{FF9210A0-2042-4AE0-A3E5-25479634E07A}"/>
                </a:ext>
              </a:extLst>
            </p:cNvPr>
            <p:cNvGrpSpPr/>
            <p:nvPr/>
          </p:nvGrpSpPr>
          <p:grpSpPr>
            <a:xfrm>
              <a:off x="3555889" y="3726608"/>
              <a:ext cx="567412" cy="508842"/>
              <a:chOff x="3555889" y="3726608"/>
              <a:chExt cx="567412" cy="508842"/>
            </a:xfrm>
          </p:grpSpPr>
          <p:sp>
            <p:nvSpPr>
              <p:cNvPr id="58" name="Freeform 30">
                <a:extLst>
                  <a:ext uri="{FF2B5EF4-FFF2-40B4-BE49-F238E27FC236}">
                    <a16:creationId xmlns:a16="http://schemas.microsoft.com/office/drawing/2014/main" id="{F3109B84-1397-4788-8B87-BFCEA9A2D944}"/>
                  </a:ext>
                </a:extLst>
              </p:cNvPr>
              <p:cNvSpPr>
                <a:spLocks noChangeAspect="1" noEditPoints="1"/>
              </p:cNvSpPr>
              <p:nvPr/>
            </p:nvSpPr>
            <p:spPr bwMode="auto">
              <a:xfrm>
                <a:off x="3577856" y="3805143"/>
                <a:ext cx="236908" cy="239247"/>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rgbClr val="353535"/>
              </a:solidFill>
              <a:ln>
                <a:solidFill>
                  <a:srgbClr val="353535"/>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sp>
            <p:nvSpPr>
              <p:cNvPr id="59" name="Freeform 13">
                <a:extLst>
                  <a:ext uri="{FF2B5EF4-FFF2-40B4-BE49-F238E27FC236}">
                    <a16:creationId xmlns:a16="http://schemas.microsoft.com/office/drawing/2014/main" id="{C614E44A-98C5-40DC-9D34-BC25E999BE45}"/>
                  </a:ext>
                </a:extLst>
              </p:cNvPr>
              <p:cNvSpPr>
                <a:spLocks noChangeAspect="1" noEditPoints="1"/>
              </p:cNvSpPr>
              <p:nvPr/>
            </p:nvSpPr>
            <p:spPr bwMode="auto">
              <a:xfrm>
                <a:off x="3555889" y="3726608"/>
                <a:ext cx="567412" cy="508842"/>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solidFill>
                <a:srgbClr val="35353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grpSp>
      </p:grpSp>
      <p:grpSp>
        <p:nvGrpSpPr>
          <p:cNvPr id="60" name="Group 59">
            <a:extLst>
              <a:ext uri="{FF2B5EF4-FFF2-40B4-BE49-F238E27FC236}">
                <a16:creationId xmlns:a16="http://schemas.microsoft.com/office/drawing/2014/main" id="{E814A3A5-FE57-4ACB-B1BB-1F8F00CD2A03}"/>
              </a:ext>
            </a:extLst>
          </p:cNvPr>
          <p:cNvGrpSpPr/>
          <p:nvPr/>
        </p:nvGrpSpPr>
        <p:grpSpPr>
          <a:xfrm>
            <a:off x="768556" y="3458608"/>
            <a:ext cx="1022144" cy="1022144"/>
            <a:chOff x="718580" y="3408632"/>
            <a:chExt cx="1122096" cy="1122096"/>
          </a:xfrm>
        </p:grpSpPr>
        <p:sp>
          <p:nvSpPr>
            <p:cNvPr id="61" name="Oval 60">
              <a:extLst>
                <a:ext uri="{FF2B5EF4-FFF2-40B4-BE49-F238E27FC236}">
                  <a16:creationId xmlns:a16="http://schemas.microsoft.com/office/drawing/2014/main" id="{210E2B73-0CCD-49C6-8937-1434586D552E}"/>
                </a:ext>
              </a:extLst>
            </p:cNvPr>
            <p:cNvSpPr/>
            <p:nvPr/>
          </p:nvSpPr>
          <p:spPr bwMode="auto">
            <a:xfrm>
              <a:off x="718580" y="3408632"/>
              <a:ext cx="1122096" cy="1122096"/>
            </a:xfrm>
            <a:prstGeom prst="ellipse">
              <a:avLst/>
            </a:prstGeom>
            <a:solidFill>
              <a:schemeClr val="accent6">
                <a:lumMod val="40000"/>
                <a:lumOff val="60000"/>
              </a:schemeClr>
            </a:solidFill>
            <a:ln w="508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2" name="Group 61">
              <a:extLst>
                <a:ext uri="{FF2B5EF4-FFF2-40B4-BE49-F238E27FC236}">
                  <a16:creationId xmlns:a16="http://schemas.microsoft.com/office/drawing/2014/main" id="{0710F799-AEB5-4592-AD4B-BAE8A7F651D6}"/>
                </a:ext>
              </a:extLst>
            </p:cNvPr>
            <p:cNvGrpSpPr>
              <a:grpSpLocks noChangeAspect="1"/>
            </p:cNvGrpSpPr>
            <p:nvPr/>
          </p:nvGrpSpPr>
          <p:grpSpPr>
            <a:xfrm>
              <a:off x="949823" y="3765954"/>
              <a:ext cx="674190" cy="405994"/>
              <a:chOff x="3742936" y="4845974"/>
              <a:chExt cx="1611848" cy="970652"/>
            </a:xfrm>
            <a:solidFill>
              <a:srgbClr val="353535"/>
            </a:solidFill>
          </p:grpSpPr>
          <p:sp>
            <p:nvSpPr>
              <p:cNvPr id="63" name="Freeform 147">
                <a:extLst>
                  <a:ext uri="{FF2B5EF4-FFF2-40B4-BE49-F238E27FC236}">
                    <a16:creationId xmlns:a16="http://schemas.microsoft.com/office/drawing/2014/main" id="{DF032C80-0042-43F0-BADE-B744F46C8BE7}"/>
                  </a:ext>
                </a:extLst>
              </p:cNvPr>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sp>
            <p:nvSpPr>
              <p:cNvPr id="64" name="Freeform 88">
                <a:extLst>
                  <a:ext uri="{FF2B5EF4-FFF2-40B4-BE49-F238E27FC236}">
                    <a16:creationId xmlns:a16="http://schemas.microsoft.com/office/drawing/2014/main" id="{5ECF3290-B140-4550-A779-EEE31A7B3D19}"/>
                  </a:ext>
                </a:extLst>
              </p:cNvPr>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grpSp>
      </p:grpSp>
      <p:grpSp>
        <p:nvGrpSpPr>
          <p:cNvPr id="65" name="Group 64">
            <a:extLst>
              <a:ext uri="{FF2B5EF4-FFF2-40B4-BE49-F238E27FC236}">
                <a16:creationId xmlns:a16="http://schemas.microsoft.com/office/drawing/2014/main" id="{DC7580E8-60B9-457A-AAD5-BFDD328FAF1B}"/>
              </a:ext>
            </a:extLst>
          </p:cNvPr>
          <p:cNvGrpSpPr/>
          <p:nvPr/>
        </p:nvGrpSpPr>
        <p:grpSpPr>
          <a:xfrm>
            <a:off x="5696156" y="3261758"/>
            <a:ext cx="1415844" cy="1415844"/>
            <a:chOff x="5893006" y="3458608"/>
            <a:chExt cx="1022144" cy="1022144"/>
          </a:xfrm>
        </p:grpSpPr>
        <p:sp>
          <p:nvSpPr>
            <p:cNvPr id="66" name="Oval 65">
              <a:extLst>
                <a:ext uri="{FF2B5EF4-FFF2-40B4-BE49-F238E27FC236}">
                  <a16:creationId xmlns:a16="http://schemas.microsoft.com/office/drawing/2014/main" id="{F09AD3D9-C1A3-4E6D-9605-89F6FB397E3A}"/>
                </a:ext>
              </a:extLst>
            </p:cNvPr>
            <p:cNvSpPr/>
            <p:nvPr/>
          </p:nvSpPr>
          <p:spPr bwMode="auto">
            <a:xfrm>
              <a:off x="5893006" y="3458608"/>
              <a:ext cx="1022144" cy="1022144"/>
            </a:xfrm>
            <a:prstGeom prst="ellipse">
              <a:avLst/>
            </a:prstGeom>
            <a:solidFill>
              <a:schemeClr val="accent6">
                <a:lumMod val="40000"/>
                <a:lumOff val="60000"/>
              </a:schemeClr>
            </a:solidFill>
            <a:ln w="508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7" name="Group 66">
              <a:extLst>
                <a:ext uri="{FF2B5EF4-FFF2-40B4-BE49-F238E27FC236}">
                  <a16:creationId xmlns:a16="http://schemas.microsoft.com/office/drawing/2014/main" id="{4761B2A0-68B1-4BBC-8B4D-4D363F43BAD7}"/>
                </a:ext>
              </a:extLst>
            </p:cNvPr>
            <p:cNvGrpSpPr/>
            <p:nvPr/>
          </p:nvGrpSpPr>
          <p:grpSpPr>
            <a:xfrm>
              <a:off x="6253159" y="3680320"/>
              <a:ext cx="301827" cy="578722"/>
              <a:chOff x="6253159" y="3680320"/>
              <a:chExt cx="301827" cy="578722"/>
            </a:xfrm>
          </p:grpSpPr>
          <p:sp>
            <p:nvSpPr>
              <p:cNvPr id="68" name="Freeform 5">
                <a:extLst>
                  <a:ext uri="{FF2B5EF4-FFF2-40B4-BE49-F238E27FC236}">
                    <a16:creationId xmlns:a16="http://schemas.microsoft.com/office/drawing/2014/main" id="{19704A85-C713-4004-A4C7-448AA7C807B9}"/>
                  </a:ext>
                </a:extLst>
              </p:cNvPr>
              <p:cNvSpPr>
                <a:spLocks noChangeAspect="1" noEditPoints="1"/>
              </p:cNvSpPr>
              <p:nvPr/>
            </p:nvSpPr>
            <p:spPr bwMode="auto">
              <a:xfrm>
                <a:off x="6253159" y="3680320"/>
                <a:ext cx="301827" cy="578722"/>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rgbClr val="353535"/>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sp>
            <p:nvSpPr>
              <p:cNvPr id="69" name="Freeform 92">
                <a:extLst>
                  <a:ext uri="{FF2B5EF4-FFF2-40B4-BE49-F238E27FC236}">
                    <a16:creationId xmlns:a16="http://schemas.microsoft.com/office/drawing/2014/main" id="{F06B79B7-F8A1-4F0E-9976-CB28DE104C64}"/>
                  </a:ext>
                </a:extLst>
              </p:cNvPr>
              <p:cNvSpPr>
                <a:spLocks/>
              </p:cNvSpPr>
              <p:nvPr/>
            </p:nvSpPr>
            <p:spPr bwMode="auto">
              <a:xfrm>
                <a:off x="6332857" y="3774385"/>
                <a:ext cx="144195" cy="142993"/>
              </a:xfrm>
              <a:custGeom>
                <a:avLst/>
                <a:gdLst>
                  <a:gd name="T0" fmla="*/ 3 w 121"/>
                  <a:gd name="T1" fmla="*/ 91 h 120"/>
                  <a:gd name="T2" fmla="*/ 87 w 121"/>
                  <a:gd name="T3" fmla="*/ 83 h 120"/>
                  <a:gd name="T4" fmla="*/ 109 w 121"/>
                  <a:gd name="T5" fmla="*/ 30 h 120"/>
                  <a:gd name="T6" fmla="*/ 121 w 121"/>
                  <a:gd name="T7" fmla="*/ 17 h 120"/>
                  <a:gd name="T8" fmla="*/ 109 w 121"/>
                  <a:gd name="T9" fmla="*/ 20 h 120"/>
                  <a:gd name="T10" fmla="*/ 118 w 121"/>
                  <a:gd name="T11" fmla="*/ 7 h 120"/>
                  <a:gd name="T12" fmla="*/ 103 w 121"/>
                  <a:gd name="T13" fmla="*/ 13 h 120"/>
                  <a:gd name="T14" fmla="*/ 75 w 121"/>
                  <a:gd name="T15" fmla="*/ 7 h 120"/>
                  <a:gd name="T16" fmla="*/ 60 w 121"/>
                  <a:gd name="T17" fmla="*/ 34 h 120"/>
                  <a:gd name="T18" fmla="*/ 12 w 121"/>
                  <a:gd name="T19" fmla="*/ 9 h 120"/>
                  <a:gd name="T20" fmla="*/ 18 w 121"/>
                  <a:gd name="T21" fmla="*/ 41 h 120"/>
                  <a:gd name="T22" fmla="*/ 8 w 121"/>
                  <a:gd name="T23" fmla="*/ 39 h 120"/>
                  <a:gd name="T24" fmla="*/ 26 w 121"/>
                  <a:gd name="T25" fmla="*/ 63 h 120"/>
                  <a:gd name="T26" fmla="*/ 16 w 121"/>
                  <a:gd name="T27" fmla="*/ 64 h 120"/>
                  <a:gd name="T28" fmla="*/ 38 w 121"/>
                  <a:gd name="T29" fmla="*/ 80 h 120"/>
                  <a:gd name="T30" fmla="*/ 3 w 121"/>
                  <a:gd name="T31"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3" y="91"/>
                    </a:moveTo>
                    <a:cubicBezTo>
                      <a:pt x="3" y="91"/>
                      <a:pt x="46" y="120"/>
                      <a:pt x="87" y="83"/>
                    </a:cubicBezTo>
                    <a:cubicBezTo>
                      <a:pt x="105" y="68"/>
                      <a:pt x="110" y="48"/>
                      <a:pt x="109" y="30"/>
                    </a:cubicBezTo>
                    <a:cubicBezTo>
                      <a:pt x="109" y="30"/>
                      <a:pt x="120" y="22"/>
                      <a:pt x="121" y="17"/>
                    </a:cubicBezTo>
                    <a:cubicBezTo>
                      <a:pt x="121" y="17"/>
                      <a:pt x="114" y="20"/>
                      <a:pt x="109" y="20"/>
                    </a:cubicBezTo>
                    <a:cubicBezTo>
                      <a:pt x="109" y="20"/>
                      <a:pt x="118" y="13"/>
                      <a:pt x="118" y="7"/>
                    </a:cubicBezTo>
                    <a:cubicBezTo>
                      <a:pt x="118" y="7"/>
                      <a:pt x="110" y="11"/>
                      <a:pt x="103" y="13"/>
                    </a:cubicBezTo>
                    <a:cubicBezTo>
                      <a:pt x="103" y="13"/>
                      <a:pt x="89" y="0"/>
                      <a:pt x="75" y="7"/>
                    </a:cubicBezTo>
                    <a:cubicBezTo>
                      <a:pt x="61" y="14"/>
                      <a:pt x="60" y="25"/>
                      <a:pt x="60" y="34"/>
                    </a:cubicBezTo>
                    <a:cubicBezTo>
                      <a:pt x="60" y="34"/>
                      <a:pt x="30" y="33"/>
                      <a:pt x="12" y="9"/>
                    </a:cubicBezTo>
                    <a:cubicBezTo>
                      <a:pt x="12" y="9"/>
                      <a:pt x="0" y="27"/>
                      <a:pt x="18" y="41"/>
                    </a:cubicBezTo>
                    <a:cubicBezTo>
                      <a:pt x="18" y="41"/>
                      <a:pt x="14" y="42"/>
                      <a:pt x="8" y="39"/>
                    </a:cubicBezTo>
                    <a:cubicBezTo>
                      <a:pt x="8" y="39"/>
                      <a:pt x="6" y="58"/>
                      <a:pt x="26" y="63"/>
                    </a:cubicBezTo>
                    <a:cubicBezTo>
                      <a:pt x="26" y="63"/>
                      <a:pt x="19" y="64"/>
                      <a:pt x="16" y="64"/>
                    </a:cubicBezTo>
                    <a:cubicBezTo>
                      <a:pt x="16" y="64"/>
                      <a:pt x="20" y="79"/>
                      <a:pt x="38" y="80"/>
                    </a:cubicBezTo>
                    <a:cubicBezTo>
                      <a:pt x="38" y="80"/>
                      <a:pt x="29" y="92"/>
                      <a:pt x="3" y="91"/>
                    </a:cubicBezTo>
                    <a:close/>
                  </a:path>
                </a:pathLst>
              </a:custGeom>
              <a:solidFill>
                <a:srgbClr val="353535"/>
              </a:solidFill>
              <a:ln>
                <a:noFill/>
              </a:ln>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ndParaRPr>
              </a:p>
            </p:txBody>
          </p:sp>
          <p:sp>
            <p:nvSpPr>
              <p:cNvPr id="70" name="Freeform 55">
                <a:extLst>
                  <a:ext uri="{FF2B5EF4-FFF2-40B4-BE49-F238E27FC236}">
                    <a16:creationId xmlns:a16="http://schemas.microsoft.com/office/drawing/2014/main" id="{0C3B134B-981B-4F91-8D70-5C2B3B630553}"/>
                  </a:ext>
                </a:extLst>
              </p:cNvPr>
              <p:cNvSpPr>
                <a:spLocks/>
              </p:cNvSpPr>
              <p:nvPr/>
            </p:nvSpPr>
            <p:spPr bwMode="auto">
              <a:xfrm>
                <a:off x="6358443" y="3962635"/>
                <a:ext cx="80458" cy="167044"/>
              </a:xfrm>
              <a:custGeom>
                <a:avLst/>
                <a:gdLst>
                  <a:gd name="T0" fmla="*/ 52 w 53"/>
                  <a:gd name="T1" fmla="*/ 59 h 110"/>
                  <a:gd name="T2" fmla="*/ 33 w 53"/>
                  <a:gd name="T3" fmla="*/ 59 h 110"/>
                  <a:gd name="T4" fmla="*/ 33 w 53"/>
                  <a:gd name="T5" fmla="*/ 110 h 110"/>
                  <a:gd name="T6" fmla="*/ 14 w 53"/>
                  <a:gd name="T7" fmla="*/ 110 h 110"/>
                  <a:gd name="T8" fmla="*/ 14 w 53"/>
                  <a:gd name="T9" fmla="*/ 59 h 110"/>
                  <a:gd name="T10" fmla="*/ 0 w 53"/>
                  <a:gd name="T11" fmla="*/ 59 h 110"/>
                  <a:gd name="T12" fmla="*/ 0 w 53"/>
                  <a:gd name="T13" fmla="*/ 40 h 110"/>
                  <a:gd name="T14" fmla="*/ 14 w 53"/>
                  <a:gd name="T15" fmla="*/ 40 h 110"/>
                  <a:gd name="T16" fmla="*/ 14 w 53"/>
                  <a:gd name="T17" fmla="*/ 24 h 110"/>
                  <a:gd name="T18" fmla="*/ 40 w 53"/>
                  <a:gd name="T19" fmla="*/ 0 h 110"/>
                  <a:gd name="T20" fmla="*/ 53 w 53"/>
                  <a:gd name="T21" fmla="*/ 1 h 110"/>
                  <a:gd name="T22" fmla="*/ 53 w 53"/>
                  <a:gd name="T23" fmla="*/ 18 h 110"/>
                  <a:gd name="T24" fmla="*/ 41 w 53"/>
                  <a:gd name="T25" fmla="*/ 18 h 110"/>
                  <a:gd name="T26" fmla="*/ 33 w 53"/>
                  <a:gd name="T27" fmla="*/ 27 h 110"/>
                  <a:gd name="T28" fmla="*/ 33 w 53"/>
                  <a:gd name="T29" fmla="*/ 27 h 110"/>
                  <a:gd name="T30" fmla="*/ 33 w 53"/>
                  <a:gd name="T31" fmla="*/ 40 h 110"/>
                  <a:gd name="T32" fmla="*/ 53 w 53"/>
                  <a:gd name="T33" fmla="*/ 40 h 110"/>
                  <a:gd name="T34" fmla="*/ 52 w 53"/>
                  <a:gd name="T35" fmla="*/ 59 h 110"/>
                  <a:gd name="T36" fmla="*/ 52 w 53"/>
                  <a:gd name="T3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110">
                    <a:moveTo>
                      <a:pt x="52" y="59"/>
                    </a:moveTo>
                    <a:cubicBezTo>
                      <a:pt x="33" y="59"/>
                      <a:pt x="33" y="59"/>
                      <a:pt x="33" y="59"/>
                    </a:cubicBezTo>
                    <a:cubicBezTo>
                      <a:pt x="33" y="110"/>
                      <a:pt x="33" y="110"/>
                      <a:pt x="33" y="110"/>
                    </a:cubicBezTo>
                    <a:cubicBezTo>
                      <a:pt x="14" y="110"/>
                      <a:pt x="14" y="110"/>
                      <a:pt x="14" y="110"/>
                    </a:cubicBezTo>
                    <a:cubicBezTo>
                      <a:pt x="14" y="59"/>
                      <a:pt x="14" y="59"/>
                      <a:pt x="14" y="59"/>
                    </a:cubicBezTo>
                    <a:cubicBezTo>
                      <a:pt x="0" y="59"/>
                      <a:pt x="0" y="59"/>
                      <a:pt x="0" y="59"/>
                    </a:cubicBezTo>
                    <a:cubicBezTo>
                      <a:pt x="0" y="40"/>
                      <a:pt x="0" y="40"/>
                      <a:pt x="0" y="40"/>
                    </a:cubicBezTo>
                    <a:cubicBezTo>
                      <a:pt x="14" y="40"/>
                      <a:pt x="14" y="40"/>
                      <a:pt x="14" y="40"/>
                    </a:cubicBezTo>
                    <a:cubicBezTo>
                      <a:pt x="14" y="40"/>
                      <a:pt x="14" y="33"/>
                      <a:pt x="14" y="24"/>
                    </a:cubicBezTo>
                    <a:cubicBezTo>
                      <a:pt x="14" y="12"/>
                      <a:pt x="22" y="0"/>
                      <a:pt x="40" y="0"/>
                    </a:cubicBezTo>
                    <a:cubicBezTo>
                      <a:pt x="48" y="0"/>
                      <a:pt x="53" y="1"/>
                      <a:pt x="53" y="1"/>
                    </a:cubicBezTo>
                    <a:cubicBezTo>
                      <a:pt x="53" y="18"/>
                      <a:pt x="53" y="18"/>
                      <a:pt x="53" y="18"/>
                    </a:cubicBezTo>
                    <a:cubicBezTo>
                      <a:pt x="53" y="18"/>
                      <a:pt x="47" y="18"/>
                      <a:pt x="41" y="18"/>
                    </a:cubicBezTo>
                    <a:cubicBezTo>
                      <a:pt x="34" y="18"/>
                      <a:pt x="33" y="21"/>
                      <a:pt x="33" y="27"/>
                    </a:cubicBezTo>
                    <a:cubicBezTo>
                      <a:pt x="33" y="27"/>
                      <a:pt x="33" y="27"/>
                      <a:pt x="33" y="27"/>
                    </a:cubicBezTo>
                    <a:cubicBezTo>
                      <a:pt x="33" y="29"/>
                      <a:pt x="33" y="32"/>
                      <a:pt x="33" y="40"/>
                    </a:cubicBezTo>
                    <a:cubicBezTo>
                      <a:pt x="53" y="40"/>
                      <a:pt x="53" y="40"/>
                      <a:pt x="53" y="40"/>
                    </a:cubicBezTo>
                    <a:cubicBezTo>
                      <a:pt x="52" y="59"/>
                      <a:pt x="52" y="59"/>
                      <a:pt x="52" y="59"/>
                    </a:cubicBezTo>
                    <a:cubicBezTo>
                      <a:pt x="52" y="59"/>
                      <a:pt x="52" y="59"/>
                      <a:pt x="52" y="59"/>
                    </a:cubicBezTo>
                    <a:close/>
                  </a:path>
                </a:pathLst>
              </a:custGeom>
              <a:solidFill>
                <a:srgbClr val="353535"/>
              </a:solidFill>
              <a:ln>
                <a:noFill/>
              </a:ln>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ndParaRPr>
              </a:p>
            </p:txBody>
          </p:sp>
        </p:grpSp>
      </p:grpSp>
      <p:grpSp>
        <p:nvGrpSpPr>
          <p:cNvPr id="71" name="Group 70">
            <a:extLst>
              <a:ext uri="{FF2B5EF4-FFF2-40B4-BE49-F238E27FC236}">
                <a16:creationId xmlns:a16="http://schemas.microsoft.com/office/drawing/2014/main" id="{C3B3D50F-B9A5-4D1F-92CB-7DFC7A9131B3}"/>
              </a:ext>
            </a:extLst>
          </p:cNvPr>
          <p:cNvGrpSpPr/>
          <p:nvPr/>
        </p:nvGrpSpPr>
        <p:grpSpPr>
          <a:xfrm>
            <a:off x="9026520" y="3022600"/>
            <a:ext cx="1894158" cy="1894156"/>
            <a:chOff x="9102720" y="3098800"/>
            <a:chExt cx="1741758" cy="1741756"/>
          </a:xfrm>
        </p:grpSpPr>
        <p:sp>
          <p:nvSpPr>
            <p:cNvPr id="72" name="Oval 71">
              <a:extLst>
                <a:ext uri="{FF2B5EF4-FFF2-40B4-BE49-F238E27FC236}">
                  <a16:creationId xmlns:a16="http://schemas.microsoft.com/office/drawing/2014/main" id="{DC938551-D682-4560-8B90-A814F52600B0}"/>
                </a:ext>
              </a:extLst>
            </p:cNvPr>
            <p:cNvSpPr/>
            <p:nvPr/>
          </p:nvSpPr>
          <p:spPr bwMode="auto">
            <a:xfrm>
              <a:off x="9102720" y="3098800"/>
              <a:ext cx="1741758" cy="1741756"/>
            </a:xfrm>
            <a:prstGeom prst="ellipse">
              <a:avLst/>
            </a:prstGeom>
            <a:solidFill>
              <a:schemeClr val="accent6">
                <a:lumMod val="40000"/>
                <a:lumOff val="60000"/>
              </a:schemeClr>
            </a:solidFill>
            <a:ln w="508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3" name="Group 4">
              <a:extLst>
                <a:ext uri="{FF2B5EF4-FFF2-40B4-BE49-F238E27FC236}">
                  <a16:creationId xmlns:a16="http://schemas.microsoft.com/office/drawing/2014/main" id="{1DBCB9BB-E040-4D83-A5BF-625BB8C716D1}"/>
                </a:ext>
              </a:extLst>
            </p:cNvPr>
            <p:cNvGrpSpPr>
              <a:grpSpLocks noChangeAspect="1"/>
            </p:cNvGrpSpPr>
            <p:nvPr/>
          </p:nvGrpSpPr>
          <p:grpSpPr bwMode="auto">
            <a:xfrm>
              <a:off x="9584613" y="3457575"/>
              <a:ext cx="777972" cy="1055712"/>
              <a:chOff x="4567" y="4440"/>
              <a:chExt cx="535" cy="726"/>
            </a:xfrm>
            <a:solidFill>
              <a:srgbClr val="353535"/>
            </a:solidFill>
          </p:grpSpPr>
          <p:sp>
            <p:nvSpPr>
              <p:cNvPr id="74" name="Freeform 5">
                <a:extLst>
                  <a:ext uri="{FF2B5EF4-FFF2-40B4-BE49-F238E27FC236}">
                    <a16:creationId xmlns:a16="http://schemas.microsoft.com/office/drawing/2014/main" id="{A62284A2-E881-481C-9C98-D8524CDA2BF3}"/>
                  </a:ext>
                </a:extLst>
              </p:cNvPr>
              <p:cNvSpPr>
                <a:spLocks noEditPoints="1"/>
              </p:cNvSpPr>
              <p:nvPr/>
            </p:nvSpPr>
            <p:spPr bwMode="auto">
              <a:xfrm>
                <a:off x="4601" y="4440"/>
                <a:ext cx="464" cy="297"/>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sp>
            <p:nvSpPr>
              <p:cNvPr id="75" name="Oval 6">
                <a:extLst>
                  <a:ext uri="{FF2B5EF4-FFF2-40B4-BE49-F238E27FC236}">
                    <a16:creationId xmlns:a16="http://schemas.microsoft.com/office/drawing/2014/main" id="{77BE6C58-6459-462E-A1B1-55896452DD66}"/>
                  </a:ext>
                </a:extLst>
              </p:cNvPr>
              <p:cNvSpPr>
                <a:spLocks noChangeArrowheads="1"/>
              </p:cNvSpPr>
              <p:nvPr/>
            </p:nvSpPr>
            <p:spPr bwMode="auto">
              <a:xfrm>
                <a:off x="4729" y="4557"/>
                <a:ext cx="63" cy="63"/>
              </a:xfrm>
              <a:prstGeom prst="ellipse">
                <a:avLst/>
              </a:pr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sp>
            <p:nvSpPr>
              <p:cNvPr id="76" name="Oval 7">
                <a:extLst>
                  <a:ext uri="{FF2B5EF4-FFF2-40B4-BE49-F238E27FC236}">
                    <a16:creationId xmlns:a16="http://schemas.microsoft.com/office/drawing/2014/main" id="{01496140-6D95-45F1-A1F9-0B6258CB9758}"/>
                  </a:ext>
                </a:extLst>
              </p:cNvPr>
              <p:cNvSpPr>
                <a:spLocks noChangeArrowheads="1"/>
              </p:cNvSpPr>
              <p:nvPr/>
            </p:nvSpPr>
            <p:spPr bwMode="auto">
              <a:xfrm>
                <a:off x="4877" y="4557"/>
                <a:ext cx="61" cy="63"/>
              </a:xfrm>
              <a:prstGeom prst="ellipse">
                <a:avLst/>
              </a:pr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sp>
            <p:nvSpPr>
              <p:cNvPr id="77" name="Freeform 8">
                <a:extLst>
                  <a:ext uri="{FF2B5EF4-FFF2-40B4-BE49-F238E27FC236}">
                    <a16:creationId xmlns:a16="http://schemas.microsoft.com/office/drawing/2014/main" id="{18D3D3FF-A30A-46E3-BBE5-E11C5273C062}"/>
                  </a:ext>
                </a:extLst>
              </p:cNvPr>
              <p:cNvSpPr>
                <a:spLocks/>
              </p:cNvSpPr>
              <p:nvPr/>
            </p:nvSpPr>
            <p:spPr bwMode="auto">
              <a:xfrm>
                <a:off x="4662" y="4928"/>
                <a:ext cx="345" cy="238"/>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sp>
            <p:nvSpPr>
              <p:cNvPr id="78" name="Rectangle 9">
                <a:extLst>
                  <a:ext uri="{FF2B5EF4-FFF2-40B4-BE49-F238E27FC236}">
                    <a16:creationId xmlns:a16="http://schemas.microsoft.com/office/drawing/2014/main" id="{014A3B5D-B95B-4A5B-AD26-2D0AFBFBA510}"/>
                  </a:ext>
                </a:extLst>
              </p:cNvPr>
              <p:cNvSpPr>
                <a:spLocks noChangeArrowheads="1"/>
              </p:cNvSpPr>
              <p:nvPr/>
            </p:nvSpPr>
            <p:spPr bwMode="auto">
              <a:xfrm>
                <a:off x="4662" y="4761"/>
                <a:ext cx="345" cy="145"/>
              </a:xfrm>
              <a:prstGeom prst="rect">
                <a:avLst/>
              </a:prstGeom>
              <a:grp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sp>
            <p:nvSpPr>
              <p:cNvPr id="79" name="Freeform 10">
                <a:extLst>
                  <a:ext uri="{FF2B5EF4-FFF2-40B4-BE49-F238E27FC236}">
                    <a16:creationId xmlns:a16="http://schemas.microsoft.com/office/drawing/2014/main" id="{3DAAE70C-16B6-4685-B597-ABB4BA9F32F7}"/>
                  </a:ext>
                </a:extLst>
              </p:cNvPr>
              <p:cNvSpPr>
                <a:spLocks/>
              </p:cNvSpPr>
              <p:nvPr/>
            </p:nvSpPr>
            <p:spPr bwMode="auto">
              <a:xfrm>
                <a:off x="4567" y="4761"/>
                <a:ext cx="99" cy="300"/>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sp>
            <p:nvSpPr>
              <p:cNvPr id="80" name="Freeform 11">
                <a:extLst>
                  <a:ext uri="{FF2B5EF4-FFF2-40B4-BE49-F238E27FC236}">
                    <a16:creationId xmlns:a16="http://schemas.microsoft.com/office/drawing/2014/main" id="{764636A6-0D9E-4DB2-9A84-254B5FF4E1C2}"/>
                  </a:ext>
                </a:extLst>
              </p:cNvPr>
              <p:cNvSpPr>
                <a:spLocks/>
              </p:cNvSpPr>
              <p:nvPr/>
            </p:nvSpPr>
            <p:spPr bwMode="auto">
              <a:xfrm>
                <a:off x="5003" y="4761"/>
                <a:ext cx="99" cy="300"/>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grpSp>
      </p:grpSp>
      <p:sp>
        <p:nvSpPr>
          <p:cNvPr id="81" name="TextBox 80">
            <a:extLst>
              <a:ext uri="{FF2B5EF4-FFF2-40B4-BE49-F238E27FC236}">
                <a16:creationId xmlns:a16="http://schemas.microsoft.com/office/drawing/2014/main" id="{5BBF045A-97F1-4493-AA7F-34C4E80411CD}"/>
              </a:ext>
            </a:extLst>
          </p:cNvPr>
          <p:cNvSpPr txBox="1"/>
          <p:nvPr/>
        </p:nvSpPr>
        <p:spPr>
          <a:xfrm flipH="1">
            <a:off x="0" y="3244334"/>
            <a:ext cx="12436475" cy="830997"/>
          </a:xfrm>
          <a:prstGeom prst="rect">
            <a:avLst/>
          </a:prstGeom>
          <a:noFill/>
        </p:spPr>
        <p:txBody>
          <a:bodyPr wrap="square" lIns="0" tIns="0" rIns="0" bIns="0" rtlCol="0">
            <a:spAutoFit/>
          </a:bodyPr>
          <a:lstStyle/>
          <a:p>
            <a:pPr algn="ctr"/>
            <a:r>
              <a:rPr lang="de-AT" sz="5400" spc="-70" dirty="0">
                <a:solidFill>
                  <a:schemeClr val="accent6"/>
                </a:solidFill>
                <a:latin typeface="+mj-lt"/>
              </a:rPr>
              <a:t>The </a:t>
            </a:r>
            <a:r>
              <a:rPr lang="de-AT" sz="5400" spc="-70" dirty="0" err="1">
                <a:solidFill>
                  <a:schemeClr val="accent6"/>
                </a:solidFill>
                <a:latin typeface="+mj-lt"/>
              </a:rPr>
              <a:t>evolution</a:t>
            </a:r>
            <a:r>
              <a:rPr lang="de-AT" sz="5400" spc="-70" dirty="0">
                <a:solidFill>
                  <a:schemeClr val="accent6"/>
                </a:solidFill>
                <a:latin typeface="+mj-lt"/>
              </a:rPr>
              <a:t> </a:t>
            </a:r>
            <a:r>
              <a:rPr lang="de-AT" sz="5400" spc="-70" dirty="0" err="1">
                <a:solidFill>
                  <a:schemeClr val="accent6"/>
                </a:solidFill>
                <a:latin typeface="+mj-lt"/>
              </a:rPr>
              <a:t>of</a:t>
            </a:r>
            <a:r>
              <a:rPr lang="de-AT" sz="5400" spc="-70" dirty="0">
                <a:solidFill>
                  <a:schemeClr val="accent6"/>
                </a:solidFill>
                <a:latin typeface="+mj-lt"/>
              </a:rPr>
              <a:t> </a:t>
            </a:r>
            <a:r>
              <a:rPr lang="de-AT" sz="5400" spc="-70" dirty="0" err="1">
                <a:solidFill>
                  <a:schemeClr val="accent6"/>
                </a:solidFill>
                <a:latin typeface="+mj-lt"/>
              </a:rPr>
              <a:t>computers</a:t>
            </a:r>
            <a:r>
              <a:rPr lang="de-AT" sz="5400" spc="-70" dirty="0">
                <a:solidFill>
                  <a:schemeClr val="accent6"/>
                </a:solidFill>
                <a:latin typeface="+mj-lt"/>
              </a:rPr>
              <a:t> and IT</a:t>
            </a:r>
          </a:p>
        </p:txBody>
      </p:sp>
    </p:spTree>
    <p:extLst>
      <p:ext uri="{BB962C8B-B14F-4D97-AF65-F5344CB8AC3E}">
        <p14:creationId xmlns:p14="http://schemas.microsoft.com/office/powerpoint/2010/main" val="1715581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nodeType="withEffect">
                                  <p:stCondLst>
                                    <p:cond delay="50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42" presetClass="path" presetSubtype="0" decel="100000" fill="hold" nodeType="withEffect">
                                  <p:stCondLst>
                                    <p:cond delay="500"/>
                                  </p:stCondLst>
                                  <p:childTnLst>
                                    <p:animMotion origin="layout" path="M -4.86086E-6 3.40445E-6 L -0.04314 0.00045 " pathEditMode="relative" rAng="0" ptsTypes="AA">
                                      <p:cBhvr>
                                        <p:cTn id="22" dur="1000" spd="-100000" fill="hold"/>
                                        <p:tgtEl>
                                          <p:spTgt spid="51"/>
                                        </p:tgtEl>
                                        <p:attrNameLst>
                                          <p:attrName>ppt_x</p:attrName>
                                          <p:attrName>ppt_y</p:attrName>
                                        </p:attrNameLst>
                                      </p:cBhvr>
                                      <p:rCtr x="-2157" y="23"/>
                                    </p:animMotion>
                                  </p:childTnLst>
                                </p:cTn>
                              </p:par>
                              <p:par>
                                <p:cTn id="23" presetID="53" presetClass="entr" presetSubtype="16" fill="hold" nodeType="withEffect">
                                  <p:stCondLst>
                                    <p:cond delay="50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90E95A-D2E9-4707-983F-CE22DE379C91}"/>
              </a:ext>
            </a:extLst>
          </p:cNvPr>
          <p:cNvSpPr>
            <a:spLocks noGrp="1"/>
          </p:cNvSpPr>
          <p:nvPr>
            <p:ph type="title"/>
          </p:nvPr>
        </p:nvSpPr>
        <p:spPr/>
        <p:txBody>
          <a:bodyPr/>
          <a:lstStyle/>
          <a:p>
            <a:r>
              <a:rPr lang="de-AT" dirty="0"/>
              <a:t>Bots 101</a:t>
            </a:r>
          </a:p>
        </p:txBody>
      </p:sp>
      <p:sp>
        <p:nvSpPr>
          <p:cNvPr id="5" name="Content Placeholder 2">
            <a:extLst>
              <a:ext uri="{FF2B5EF4-FFF2-40B4-BE49-F238E27FC236}">
                <a16:creationId xmlns:a16="http://schemas.microsoft.com/office/drawing/2014/main" id="{4BF88D4D-52B6-47B7-9364-E44E921E7199}"/>
              </a:ext>
            </a:extLst>
          </p:cNvPr>
          <p:cNvSpPr txBox="1">
            <a:spLocks/>
          </p:cNvSpPr>
          <p:nvPr/>
        </p:nvSpPr>
        <p:spPr>
          <a:xfrm>
            <a:off x="838200" y="1368425"/>
            <a:ext cx="10515600" cy="43513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sz="4000" spc="-70" dirty="0">
                <a:solidFill>
                  <a:sysClr val="windowText" lastClr="000000">
                    <a:lumMod val="75000"/>
                    <a:lumOff val="25000"/>
                  </a:sysClr>
                </a:solidFill>
                <a:latin typeface="Segoe UI Light"/>
              </a:rPr>
              <a:t>“a </a:t>
            </a:r>
            <a:r>
              <a:rPr lang="en-US" sz="4000" b="1" spc="-70" dirty="0">
                <a:solidFill>
                  <a:sysClr val="windowText" lastClr="000000">
                    <a:lumMod val="75000"/>
                    <a:lumOff val="25000"/>
                  </a:sysClr>
                </a:solidFill>
                <a:latin typeface="Segoe UI Light"/>
              </a:rPr>
              <a:t>computer program </a:t>
            </a:r>
            <a:r>
              <a:rPr lang="en-US" sz="4000" spc="-70" dirty="0">
                <a:solidFill>
                  <a:sysClr val="windowText" lastClr="000000">
                    <a:lumMod val="75000"/>
                    <a:lumOff val="25000"/>
                  </a:sysClr>
                </a:solidFill>
                <a:latin typeface="Segoe UI Light"/>
              </a:rPr>
              <a:t>designed to have a </a:t>
            </a:r>
            <a:r>
              <a:rPr lang="en-US" sz="4000" b="1" spc="-70" dirty="0">
                <a:solidFill>
                  <a:sysClr val="windowText" lastClr="000000">
                    <a:lumMod val="75000"/>
                    <a:lumOff val="25000"/>
                  </a:sysClr>
                </a:solidFill>
                <a:latin typeface="Segoe UI Light"/>
              </a:rPr>
              <a:t>conversation</a:t>
            </a:r>
            <a:r>
              <a:rPr lang="en-US" sz="4000" spc="-70" dirty="0">
                <a:solidFill>
                  <a:sysClr val="windowText" lastClr="000000">
                    <a:lumMod val="75000"/>
                    <a:lumOff val="25000"/>
                  </a:sysClr>
                </a:solidFill>
                <a:latin typeface="Segoe UI Light"/>
              </a:rPr>
              <a:t> with a </a:t>
            </a:r>
            <a:r>
              <a:rPr lang="en-US" sz="4000" b="1" spc="-70" dirty="0">
                <a:solidFill>
                  <a:sysClr val="windowText" lastClr="000000">
                    <a:lumMod val="75000"/>
                    <a:lumOff val="25000"/>
                  </a:sysClr>
                </a:solidFill>
                <a:latin typeface="Segoe UI Light"/>
              </a:rPr>
              <a:t>human being</a:t>
            </a:r>
            <a:r>
              <a:rPr lang="en-US" sz="4000" spc="-70" dirty="0">
                <a:solidFill>
                  <a:sysClr val="windowText" lastClr="000000">
                    <a:lumMod val="75000"/>
                    <a:lumOff val="25000"/>
                  </a:sysClr>
                </a:solidFill>
                <a:latin typeface="Segoe UI Light"/>
              </a:rPr>
              <a:t>, especially over the </a:t>
            </a:r>
            <a:r>
              <a:rPr lang="en-US" sz="4000" b="1" spc="-70" dirty="0">
                <a:solidFill>
                  <a:sysClr val="windowText" lastClr="000000">
                    <a:lumMod val="75000"/>
                    <a:lumOff val="25000"/>
                  </a:sysClr>
                </a:solidFill>
                <a:latin typeface="Segoe UI Light"/>
              </a:rPr>
              <a:t>internet</a:t>
            </a:r>
            <a:r>
              <a:rPr lang="en-US" sz="4000" spc="-70" dirty="0">
                <a:solidFill>
                  <a:sysClr val="windowText" lastClr="000000">
                    <a:lumMod val="75000"/>
                    <a:lumOff val="25000"/>
                  </a:sysClr>
                </a:solidFill>
                <a:latin typeface="Segoe UI Light"/>
              </a:rPr>
              <a:t>” *</a:t>
            </a:r>
          </a:p>
          <a:p>
            <a:endParaRPr lang="de-AT" dirty="0"/>
          </a:p>
        </p:txBody>
      </p:sp>
      <p:grpSp>
        <p:nvGrpSpPr>
          <p:cNvPr id="6" name="Group 5">
            <a:extLst>
              <a:ext uri="{FF2B5EF4-FFF2-40B4-BE49-F238E27FC236}">
                <a16:creationId xmlns:a16="http://schemas.microsoft.com/office/drawing/2014/main" id="{AA863E40-C2F9-44BD-9695-1931C8C6249F}"/>
              </a:ext>
            </a:extLst>
          </p:cNvPr>
          <p:cNvGrpSpPr/>
          <p:nvPr/>
        </p:nvGrpSpPr>
        <p:grpSpPr>
          <a:xfrm>
            <a:off x="986355" y="3121297"/>
            <a:ext cx="10216114" cy="2060303"/>
            <a:chOff x="681716" y="3578497"/>
            <a:chExt cx="10216114" cy="2060303"/>
          </a:xfrm>
        </p:grpSpPr>
        <p:pic>
          <p:nvPicPr>
            <p:cNvPr id="7" name="Picture 6">
              <a:extLst>
                <a:ext uri="{FF2B5EF4-FFF2-40B4-BE49-F238E27FC236}">
                  <a16:creationId xmlns:a16="http://schemas.microsoft.com/office/drawing/2014/main" id="{2D6F7397-D959-444F-A867-6F168D3B50C3}"/>
                </a:ext>
              </a:extLst>
            </p:cNvPr>
            <p:cNvPicPr>
              <a:picLocks noChangeAspect="1"/>
            </p:cNvPicPr>
            <p:nvPr/>
          </p:nvPicPr>
          <p:blipFill>
            <a:blip r:embed="rId2"/>
            <a:stretch>
              <a:fillRect/>
            </a:stretch>
          </p:blipFill>
          <p:spPr>
            <a:xfrm>
              <a:off x="4574797" y="3766597"/>
              <a:ext cx="2528120" cy="1779688"/>
            </a:xfrm>
            <a:prstGeom prst="rect">
              <a:avLst/>
            </a:prstGeom>
          </p:spPr>
        </p:pic>
        <p:pic>
          <p:nvPicPr>
            <p:cNvPr id="8" name="Picture 7">
              <a:extLst>
                <a:ext uri="{FF2B5EF4-FFF2-40B4-BE49-F238E27FC236}">
                  <a16:creationId xmlns:a16="http://schemas.microsoft.com/office/drawing/2014/main" id="{F46399C5-97FD-45C5-9FC1-B986C91166E3}"/>
                </a:ext>
              </a:extLst>
            </p:cNvPr>
            <p:cNvPicPr>
              <a:picLocks noChangeAspect="1"/>
            </p:cNvPicPr>
            <p:nvPr/>
          </p:nvPicPr>
          <p:blipFill>
            <a:blip r:embed="rId3"/>
            <a:stretch>
              <a:fillRect/>
            </a:stretch>
          </p:blipFill>
          <p:spPr>
            <a:xfrm>
              <a:off x="8487639" y="3578497"/>
              <a:ext cx="2410191" cy="2060303"/>
            </a:xfrm>
            <a:prstGeom prst="rect">
              <a:avLst/>
            </a:prstGeom>
          </p:spPr>
        </p:pic>
        <p:pic>
          <p:nvPicPr>
            <p:cNvPr id="9" name="Picture 8">
              <a:extLst>
                <a:ext uri="{FF2B5EF4-FFF2-40B4-BE49-F238E27FC236}">
                  <a16:creationId xmlns:a16="http://schemas.microsoft.com/office/drawing/2014/main" id="{DF72DC38-3086-4D26-BF75-638F8DDD074D}"/>
                </a:ext>
              </a:extLst>
            </p:cNvPr>
            <p:cNvPicPr>
              <a:picLocks noChangeAspect="1"/>
            </p:cNvPicPr>
            <p:nvPr/>
          </p:nvPicPr>
          <p:blipFill>
            <a:blip r:embed="rId4"/>
            <a:stretch>
              <a:fillRect/>
            </a:stretch>
          </p:blipFill>
          <p:spPr>
            <a:xfrm>
              <a:off x="681716" y="3845797"/>
              <a:ext cx="2513380" cy="1661535"/>
            </a:xfrm>
            <a:prstGeom prst="rect">
              <a:avLst/>
            </a:prstGeom>
          </p:spPr>
        </p:pic>
      </p:grpSp>
      <p:sp>
        <p:nvSpPr>
          <p:cNvPr id="10" name="Rectangle 9">
            <a:extLst>
              <a:ext uri="{FF2B5EF4-FFF2-40B4-BE49-F238E27FC236}">
                <a16:creationId xmlns:a16="http://schemas.microsoft.com/office/drawing/2014/main" id="{05B16649-B8EA-45E4-AF7F-1BBFC1B352B5}"/>
              </a:ext>
            </a:extLst>
          </p:cNvPr>
          <p:cNvSpPr/>
          <p:nvPr/>
        </p:nvSpPr>
        <p:spPr>
          <a:xfrm>
            <a:off x="5584887" y="5851009"/>
            <a:ext cx="6414782" cy="369332"/>
          </a:xfrm>
          <a:prstGeom prst="rect">
            <a:avLst/>
          </a:prstGeom>
        </p:spPr>
        <p:txBody>
          <a:bodyPr wrap="square">
            <a:spAutoFit/>
          </a:bodyPr>
          <a:lstStyle/>
          <a:p>
            <a:pPr defTabSz="914363"/>
            <a:r>
              <a:rPr lang="de-AT" dirty="0">
                <a:solidFill>
                  <a:prstClr val="black"/>
                </a:solidFill>
                <a:latin typeface="Segoe UI"/>
              </a:rPr>
              <a:t>* </a:t>
            </a:r>
            <a:r>
              <a:rPr lang="de-AT" dirty="0">
                <a:solidFill>
                  <a:prstClr val="black"/>
                </a:solidFill>
                <a:latin typeface="Segoe UI"/>
                <a:hlinkClick r:id="rId5"/>
              </a:rPr>
              <a:t>https://dictionary.cambridge.org/dictionary/english/chatbot</a:t>
            </a:r>
            <a:r>
              <a:rPr lang="de-AT" dirty="0">
                <a:solidFill>
                  <a:prstClr val="black"/>
                </a:solidFill>
                <a:latin typeface="Segoe UI"/>
              </a:rPr>
              <a:t> </a:t>
            </a:r>
          </a:p>
        </p:txBody>
      </p:sp>
    </p:spTree>
    <p:extLst>
      <p:ext uri="{BB962C8B-B14F-4D97-AF65-F5344CB8AC3E}">
        <p14:creationId xmlns:p14="http://schemas.microsoft.com/office/powerpoint/2010/main" val="188636252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90E95A-D2E9-4707-983F-CE22DE379C91}"/>
              </a:ext>
            </a:extLst>
          </p:cNvPr>
          <p:cNvSpPr>
            <a:spLocks noGrp="1"/>
          </p:cNvSpPr>
          <p:nvPr>
            <p:ph type="title"/>
          </p:nvPr>
        </p:nvSpPr>
        <p:spPr/>
        <p:txBody>
          <a:bodyPr/>
          <a:lstStyle/>
          <a:p>
            <a:r>
              <a:rPr lang="de-AT" dirty="0"/>
              <a:t>Bots 101</a:t>
            </a:r>
          </a:p>
        </p:txBody>
      </p:sp>
      <p:sp>
        <p:nvSpPr>
          <p:cNvPr id="11" name="Text Placeholder 5">
            <a:extLst>
              <a:ext uri="{FF2B5EF4-FFF2-40B4-BE49-F238E27FC236}">
                <a16:creationId xmlns:a16="http://schemas.microsoft.com/office/drawing/2014/main" id="{B77C5680-E0EC-4FAE-A447-B05EFA27CC43}"/>
              </a:ext>
            </a:extLst>
          </p:cNvPr>
          <p:cNvSpPr>
            <a:spLocks noGrp="1"/>
          </p:cNvSpPr>
          <p:nvPr>
            <p:ph type="body" sz="quarter" idx="10"/>
          </p:nvPr>
        </p:nvSpPr>
        <p:spPr>
          <a:xfrm>
            <a:off x="274638" y="1212850"/>
            <a:ext cx="11888787" cy="4790542"/>
          </a:xfrm>
        </p:spPr>
        <p:txBody>
          <a:bodyPr/>
          <a:lstStyle/>
          <a:p>
            <a:pPr>
              <a:spcBef>
                <a:spcPts val="3264"/>
              </a:spcBef>
            </a:pPr>
            <a:r>
              <a:rPr lang="en-US" dirty="0"/>
              <a:t>It’s one thing: </a:t>
            </a:r>
            <a:r>
              <a:rPr lang="en-US" dirty="0">
                <a:latin typeface="+mn-lt"/>
              </a:rPr>
              <a:t>it’s an app that performs an automated task</a:t>
            </a:r>
          </a:p>
          <a:p>
            <a:pPr>
              <a:spcBef>
                <a:spcPts val="2664"/>
              </a:spcBef>
            </a:pPr>
            <a:r>
              <a:rPr lang="en-US" dirty="0"/>
              <a:t>It solves the user’s needs in the quickest/easiest way compared to any other option... like an app, or a website</a:t>
            </a:r>
          </a:p>
          <a:p>
            <a:pPr>
              <a:spcBef>
                <a:spcPts val="2664"/>
              </a:spcBef>
            </a:pPr>
            <a:r>
              <a:rPr lang="en-US" dirty="0"/>
              <a:t>What makes a bot great:</a:t>
            </a:r>
          </a:p>
          <a:p>
            <a:pPr marL="571500" indent="-571500">
              <a:spcBef>
                <a:spcPts val="864"/>
              </a:spcBef>
              <a:buFont typeface="Arial" panose="020B0604020202020204" pitchFamily="34" charset="0"/>
              <a:buChar char="•"/>
            </a:pPr>
            <a:r>
              <a:rPr lang="en-US" dirty="0"/>
              <a:t>It is </a:t>
            </a:r>
            <a:r>
              <a:rPr lang="en-US" b="1" dirty="0">
                <a:solidFill>
                  <a:schemeClr val="accent6"/>
                </a:solidFill>
              </a:rPr>
              <a:t>not</a:t>
            </a:r>
            <a:r>
              <a:rPr lang="en-US" dirty="0">
                <a:solidFill>
                  <a:schemeClr val="tx2"/>
                </a:solidFill>
              </a:rPr>
              <a:t> </a:t>
            </a:r>
            <a:r>
              <a:rPr lang="en-US" dirty="0"/>
              <a:t>how much AI it has</a:t>
            </a:r>
          </a:p>
          <a:p>
            <a:pPr marL="571500" indent="-571500">
              <a:spcBef>
                <a:spcPts val="864"/>
              </a:spcBef>
              <a:buFont typeface="Arial" panose="020B0604020202020204" pitchFamily="34" charset="0"/>
              <a:buChar char="•"/>
            </a:pPr>
            <a:r>
              <a:rPr lang="en-US" dirty="0"/>
              <a:t>It is </a:t>
            </a:r>
            <a:r>
              <a:rPr lang="en-US" b="1" dirty="0">
                <a:solidFill>
                  <a:schemeClr val="accent6"/>
                </a:solidFill>
              </a:rPr>
              <a:t>not</a:t>
            </a:r>
            <a:r>
              <a:rPr lang="en-US" dirty="0">
                <a:solidFill>
                  <a:schemeClr val="tx2"/>
                </a:solidFill>
              </a:rPr>
              <a:t> </a:t>
            </a:r>
            <a:r>
              <a:rPr lang="en-US" dirty="0"/>
              <a:t>how much natural language it offers</a:t>
            </a:r>
          </a:p>
          <a:p>
            <a:pPr marL="571500" indent="-571500">
              <a:spcBef>
                <a:spcPts val="864"/>
              </a:spcBef>
              <a:buFont typeface="Arial" panose="020B0604020202020204" pitchFamily="34" charset="0"/>
              <a:buChar char="•"/>
            </a:pPr>
            <a:r>
              <a:rPr lang="en-US" dirty="0"/>
              <a:t>It is </a:t>
            </a:r>
            <a:r>
              <a:rPr lang="en-US" b="1" dirty="0">
                <a:solidFill>
                  <a:schemeClr val="accent6"/>
                </a:solidFill>
              </a:rPr>
              <a:t>not</a:t>
            </a:r>
            <a:r>
              <a:rPr lang="en-US" dirty="0">
                <a:solidFill>
                  <a:schemeClr val="tx2"/>
                </a:solidFill>
              </a:rPr>
              <a:t> </a:t>
            </a:r>
            <a:r>
              <a:rPr lang="en-US" dirty="0"/>
              <a:t>whether it uses voice or not</a:t>
            </a:r>
          </a:p>
        </p:txBody>
      </p:sp>
    </p:spTree>
    <p:extLst>
      <p:ext uri="{BB962C8B-B14F-4D97-AF65-F5344CB8AC3E}">
        <p14:creationId xmlns:p14="http://schemas.microsoft.com/office/powerpoint/2010/main" val="795341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Bots </a:t>
            </a:r>
            <a:r>
              <a:rPr lang="en-US" dirty="0"/>
              <a:t>101</a:t>
            </a:r>
          </a:p>
        </p:txBody>
      </p:sp>
      <p:grpSp>
        <p:nvGrpSpPr>
          <p:cNvPr id="22" name="Group 21">
            <a:extLst>
              <a:ext uri="{FF2B5EF4-FFF2-40B4-BE49-F238E27FC236}">
                <a16:creationId xmlns:a16="http://schemas.microsoft.com/office/drawing/2014/main" id="{5EDACC78-3D3F-4296-91A8-C2F95FD3BBEE}"/>
              </a:ext>
            </a:extLst>
          </p:cNvPr>
          <p:cNvGrpSpPr/>
          <p:nvPr/>
        </p:nvGrpSpPr>
        <p:grpSpPr>
          <a:xfrm>
            <a:off x="3712138" y="1654112"/>
            <a:ext cx="3375788" cy="3375788"/>
            <a:chOff x="3994484" y="1616242"/>
            <a:chExt cx="4203032" cy="4203032"/>
          </a:xfrm>
          <a:solidFill>
            <a:schemeClr val="accent6"/>
          </a:solidFill>
        </p:grpSpPr>
        <p:sp>
          <p:nvSpPr>
            <p:cNvPr id="21" name="Circle: Hollow 20">
              <a:extLst>
                <a:ext uri="{FF2B5EF4-FFF2-40B4-BE49-F238E27FC236}">
                  <a16:creationId xmlns:a16="http://schemas.microsoft.com/office/drawing/2014/main" id="{499A1557-1BA9-4BEA-9204-3D66929E0437}"/>
                </a:ext>
              </a:extLst>
            </p:cNvPr>
            <p:cNvSpPr/>
            <p:nvPr/>
          </p:nvSpPr>
          <p:spPr bwMode="auto">
            <a:xfrm>
              <a:off x="3994484" y="1616242"/>
              <a:ext cx="4203032" cy="4203032"/>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chemeClr val="tx1"/>
                </a:solidFill>
                <a:ea typeface="Segoe UI" pitchFamily="34" charset="0"/>
                <a:cs typeface="Segoe UI" pitchFamily="34" charset="0"/>
              </a:endParaRPr>
            </a:p>
          </p:txBody>
        </p:sp>
        <p:sp>
          <p:nvSpPr>
            <p:cNvPr id="141" name="Circle: Hollow 140">
              <a:extLst>
                <a:ext uri="{FF2B5EF4-FFF2-40B4-BE49-F238E27FC236}">
                  <a16:creationId xmlns:a16="http://schemas.microsoft.com/office/drawing/2014/main" id="{AA8CA484-F0E2-4730-8091-2D49196D9CFF}"/>
                </a:ext>
              </a:extLst>
            </p:cNvPr>
            <p:cNvSpPr/>
            <p:nvPr/>
          </p:nvSpPr>
          <p:spPr bwMode="auto">
            <a:xfrm>
              <a:off x="4231907" y="1853665"/>
              <a:ext cx="3728186" cy="3728186"/>
            </a:xfrm>
            <a:prstGeom prst="donut">
              <a:avLst>
                <a:gd name="adj" fmla="val 3796"/>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chemeClr val="tx1"/>
                </a:solidFill>
                <a:ea typeface="Segoe UI" pitchFamily="34" charset="0"/>
                <a:cs typeface="Segoe UI" pitchFamily="34" charset="0"/>
              </a:endParaRPr>
            </a:p>
          </p:txBody>
        </p:sp>
        <p:sp>
          <p:nvSpPr>
            <p:cNvPr id="142" name="Circle: Hollow 141">
              <a:extLst>
                <a:ext uri="{FF2B5EF4-FFF2-40B4-BE49-F238E27FC236}">
                  <a16:creationId xmlns:a16="http://schemas.microsoft.com/office/drawing/2014/main" id="{A68CBC5D-0DD7-4B79-A1D9-B6CFF38FDAFB}"/>
                </a:ext>
              </a:extLst>
            </p:cNvPr>
            <p:cNvSpPr/>
            <p:nvPr/>
          </p:nvSpPr>
          <p:spPr bwMode="auto">
            <a:xfrm>
              <a:off x="4524676" y="2146434"/>
              <a:ext cx="3142648" cy="3142648"/>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chemeClr val="tx1"/>
                </a:solidFill>
                <a:ea typeface="Segoe UI" pitchFamily="34" charset="0"/>
                <a:cs typeface="Segoe UI" pitchFamily="34" charset="0"/>
              </a:endParaRPr>
            </a:p>
          </p:txBody>
        </p:sp>
      </p:grpSp>
      <p:grpSp>
        <p:nvGrpSpPr>
          <p:cNvPr id="1201" name="Group 1200">
            <a:extLst>
              <a:ext uri="{FF2B5EF4-FFF2-40B4-BE49-F238E27FC236}">
                <a16:creationId xmlns:a16="http://schemas.microsoft.com/office/drawing/2014/main" id="{FA60D946-0232-4905-AA5D-3171FC0E8660}"/>
              </a:ext>
            </a:extLst>
          </p:cNvPr>
          <p:cNvGrpSpPr/>
          <p:nvPr/>
        </p:nvGrpSpPr>
        <p:grpSpPr>
          <a:xfrm>
            <a:off x="4125312" y="2602970"/>
            <a:ext cx="2549444" cy="1478072"/>
            <a:chOff x="5774572" y="2150854"/>
            <a:chExt cx="4837112" cy="2804375"/>
          </a:xfrm>
        </p:grpSpPr>
        <p:grpSp>
          <p:nvGrpSpPr>
            <p:cNvPr id="1200" name="Group 1199">
              <a:extLst>
                <a:ext uri="{FF2B5EF4-FFF2-40B4-BE49-F238E27FC236}">
                  <a16:creationId xmlns:a16="http://schemas.microsoft.com/office/drawing/2014/main" id="{C1B05ED0-8817-4F77-A4F8-EDE1A5026A07}"/>
                </a:ext>
              </a:extLst>
            </p:cNvPr>
            <p:cNvGrpSpPr/>
            <p:nvPr/>
          </p:nvGrpSpPr>
          <p:grpSpPr>
            <a:xfrm>
              <a:off x="5774572" y="2150854"/>
              <a:ext cx="4837112" cy="2804375"/>
              <a:chOff x="5774572" y="2150854"/>
              <a:chExt cx="4837112" cy="2804375"/>
            </a:xfrm>
          </p:grpSpPr>
          <p:sp>
            <p:nvSpPr>
              <p:cNvPr id="234" name="Freeform 167">
                <a:extLst>
                  <a:ext uri="{FF2B5EF4-FFF2-40B4-BE49-F238E27FC236}">
                    <a16:creationId xmlns:a16="http://schemas.microsoft.com/office/drawing/2014/main" id="{9E3F2712-E0E7-496E-8AC3-4F7E1143BCEB}"/>
                  </a:ext>
                </a:extLst>
              </p:cNvPr>
              <p:cNvSpPr>
                <a:spLocks/>
              </p:cNvSpPr>
              <p:nvPr/>
            </p:nvSpPr>
            <p:spPr bwMode="auto">
              <a:xfrm>
                <a:off x="5774572" y="4764729"/>
                <a:ext cx="4837112" cy="19050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endParaRPr lang="en-US" sz="2249">
                  <a:latin typeface="Segoe UI Semibold" panose="020B0702040204020203" pitchFamily="34" charset="0"/>
                </a:endParaRPr>
              </a:p>
            </p:txBody>
          </p:sp>
          <p:grpSp>
            <p:nvGrpSpPr>
              <p:cNvPr id="1199" name="Group 1198">
                <a:extLst>
                  <a:ext uri="{FF2B5EF4-FFF2-40B4-BE49-F238E27FC236}">
                    <a16:creationId xmlns:a16="http://schemas.microsoft.com/office/drawing/2014/main" id="{2B6022AA-7A52-4AFA-8506-70C8C4C6BC8D}"/>
                  </a:ext>
                </a:extLst>
              </p:cNvPr>
              <p:cNvGrpSpPr/>
              <p:nvPr/>
            </p:nvGrpSpPr>
            <p:grpSpPr>
              <a:xfrm>
                <a:off x="6321490" y="2150854"/>
                <a:ext cx="3748087" cy="2549525"/>
                <a:chOff x="6321490" y="2150854"/>
                <a:chExt cx="3748087" cy="2549525"/>
              </a:xfrm>
            </p:grpSpPr>
            <p:sp>
              <p:nvSpPr>
                <p:cNvPr id="1117" name="Rectangle 164">
                  <a:extLst>
                    <a:ext uri="{FF2B5EF4-FFF2-40B4-BE49-F238E27FC236}">
                      <a16:creationId xmlns:a16="http://schemas.microsoft.com/office/drawing/2014/main" id="{EC243A6B-3A0B-42AA-B9CC-3D4EBF12B943}"/>
                    </a:ext>
                  </a:extLst>
                </p:cNvPr>
                <p:cNvSpPr>
                  <a:spLocks noChangeArrowheads="1"/>
                </p:cNvSpPr>
                <p:nvPr/>
              </p:nvSpPr>
              <p:spPr bwMode="auto">
                <a:xfrm>
                  <a:off x="6321490" y="2150854"/>
                  <a:ext cx="3748087" cy="25495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endParaRPr lang="en-US" sz="2249">
                    <a:latin typeface="Segoe UI Semibold" panose="020B0702040204020203" pitchFamily="34" charset="0"/>
                  </a:endParaRPr>
                </a:p>
              </p:txBody>
            </p:sp>
            <p:grpSp>
              <p:nvGrpSpPr>
                <p:cNvPr id="1198" name="Group 1197">
                  <a:extLst>
                    <a:ext uri="{FF2B5EF4-FFF2-40B4-BE49-F238E27FC236}">
                      <a16:creationId xmlns:a16="http://schemas.microsoft.com/office/drawing/2014/main" id="{9411A80A-C2A3-439B-B808-FD3B315EFDB0}"/>
                    </a:ext>
                  </a:extLst>
                </p:cNvPr>
                <p:cNvGrpSpPr/>
                <p:nvPr/>
              </p:nvGrpSpPr>
              <p:grpSpPr>
                <a:xfrm>
                  <a:off x="6448489" y="2208004"/>
                  <a:ext cx="3494088" cy="2378076"/>
                  <a:chOff x="6448489" y="2208004"/>
                  <a:chExt cx="3494088" cy="2378076"/>
                </a:xfrm>
              </p:grpSpPr>
              <p:sp>
                <p:nvSpPr>
                  <p:cNvPr id="1119" name="Rectangle 166">
                    <a:extLst>
                      <a:ext uri="{FF2B5EF4-FFF2-40B4-BE49-F238E27FC236}">
                        <a16:creationId xmlns:a16="http://schemas.microsoft.com/office/drawing/2014/main" id="{24DA9BE7-0342-4639-9C58-F6713256D027}"/>
                      </a:ext>
                    </a:extLst>
                  </p:cNvPr>
                  <p:cNvSpPr>
                    <a:spLocks noChangeArrowheads="1"/>
                  </p:cNvSpPr>
                  <p:nvPr/>
                </p:nvSpPr>
                <p:spPr bwMode="auto">
                  <a:xfrm>
                    <a:off x="6448489" y="2350880"/>
                    <a:ext cx="3494086" cy="2235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endParaRPr lang="en-US" sz="2249">
                      <a:latin typeface="Segoe UI Semibold" panose="020B0702040204020203" pitchFamily="34" charset="0"/>
                    </a:endParaRPr>
                  </a:p>
                </p:txBody>
              </p:sp>
              <p:grpSp>
                <p:nvGrpSpPr>
                  <p:cNvPr id="1197" name="Group 1196">
                    <a:extLst>
                      <a:ext uri="{FF2B5EF4-FFF2-40B4-BE49-F238E27FC236}">
                        <a16:creationId xmlns:a16="http://schemas.microsoft.com/office/drawing/2014/main" id="{1C567710-E178-4DC4-A81F-E719A2A3244A}"/>
                      </a:ext>
                    </a:extLst>
                  </p:cNvPr>
                  <p:cNvGrpSpPr/>
                  <p:nvPr/>
                </p:nvGrpSpPr>
                <p:grpSpPr>
                  <a:xfrm>
                    <a:off x="6448489" y="2208004"/>
                    <a:ext cx="3494088" cy="2378075"/>
                    <a:chOff x="6448489" y="2208004"/>
                    <a:chExt cx="3494088" cy="2378075"/>
                  </a:xfrm>
                </p:grpSpPr>
                <p:sp>
                  <p:nvSpPr>
                    <p:cNvPr id="1118" name="Oval 165">
                      <a:extLst>
                        <a:ext uri="{FF2B5EF4-FFF2-40B4-BE49-F238E27FC236}">
                          <a16:creationId xmlns:a16="http://schemas.microsoft.com/office/drawing/2014/main" id="{D58784F5-6510-495E-85DA-773F5A975D28}"/>
                        </a:ext>
                      </a:extLst>
                    </p:cNvPr>
                    <p:cNvSpPr>
                      <a:spLocks noChangeArrowheads="1"/>
                    </p:cNvSpPr>
                    <p:nvPr/>
                  </p:nvSpPr>
                  <p:spPr bwMode="auto">
                    <a:xfrm>
                      <a:off x="8162990" y="2208004"/>
                      <a:ext cx="66675"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endParaRPr lang="en-US" sz="2249">
                        <a:latin typeface="Segoe UI Semibold" panose="020B0702040204020203" pitchFamily="34" charset="0"/>
                      </a:endParaRPr>
                    </a:p>
                  </p:txBody>
                </p:sp>
                <p:grpSp>
                  <p:nvGrpSpPr>
                    <p:cNvPr id="1194" name="Group 1193">
                      <a:extLst>
                        <a:ext uri="{FF2B5EF4-FFF2-40B4-BE49-F238E27FC236}">
                          <a16:creationId xmlns:a16="http://schemas.microsoft.com/office/drawing/2014/main" id="{A6C9D70B-2ED2-4C25-A2A8-B2298EFEC49E}"/>
                        </a:ext>
                      </a:extLst>
                    </p:cNvPr>
                    <p:cNvGrpSpPr/>
                    <p:nvPr/>
                  </p:nvGrpSpPr>
                  <p:grpSpPr>
                    <a:xfrm>
                      <a:off x="6448489" y="3061007"/>
                      <a:ext cx="3494088" cy="205860"/>
                      <a:chOff x="6448489" y="3001836"/>
                      <a:chExt cx="3494088" cy="205860"/>
                    </a:xfrm>
                  </p:grpSpPr>
                  <p:sp>
                    <p:nvSpPr>
                      <p:cNvPr id="268" name="Freeform 87">
                        <a:extLst>
                          <a:ext uri="{FF2B5EF4-FFF2-40B4-BE49-F238E27FC236}">
                            <a16:creationId xmlns:a16="http://schemas.microsoft.com/office/drawing/2014/main" id="{820BC94B-2BEF-431A-896A-CCBB4B1242C3}"/>
                          </a:ext>
                        </a:extLst>
                      </p:cNvPr>
                      <p:cNvSpPr>
                        <a:spLocks noEditPoints="1"/>
                      </p:cNvSpPr>
                      <p:nvPr/>
                    </p:nvSpPr>
                    <p:spPr bwMode="auto">
                      <a:xfrm>
                        <a:off x="6448489"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1" name="Freeform 87">
                        <a:extLst>
                          <a:ext uri="{FF2B5EF4-FFF2-40B4-BE49-F238E27FC236}">
                            <a16:creationId xmlns:a16="http://schemas.microsoft.com/office/drawing/2014/main" id="{F37B7EEE-0796-4A27-8902-48E8AFD901CE}"/>
                          </a:ext>
                        </a:extLst>
                      </p:cNvPr>
                      <p:cNvSpPr>
                        <a:spLocks noEditPoints="1"/>
                      </p:cNvSpPr>
                      <p:nvPr/>
                    </p:nvSpPr>
                    <p:spPr bwMode="auto">
                      <a:xfrm>
                        <a:off x="8240074"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5" name="Group 1194">
                      <a:extLst>
                        <a:ext uri="{FF2B5EF4-FFF2-40B4-BE49-F238E27FC236}">
                          <a16:creationId xmlns:a16="http://schemas.microsoft.com/office/drawing/2014/main" id="{DB32AEA5-F90C-4CD6-9D3E-B941E5C80095}"/>
                        </a:ext>
                      </a:extLst>
                    </p:cNvPr>
                    <p:cNvGrpSpPr/>
                    <p:nvPr/>
                  </p:nvGrpSpPr>
                  <p:grpSpPr>
                    <a:xfrm>
                      <a:off x="6448489" y="2728424"/>
                      <a:ext cx="3494088" cy="211421"/>
                      <a:chOff x="6448489" y="2673574"/>
                      <a:chExt cx="3494088" cy="211421"/>
                    </a:xfrm>
                  </p:grpSpPr>
                  <p:sp>
                    <p:nvSpPr>
                      <p:cNvPr id="269" name="Freeform 88">
                        <a:extLst>
                          <a:ext uri="{FF2B5EF4-FFF2-40B4-BE49-F238E27FC236}">
                            <a16:creationId xmlns:a16="http://schemas.microsoft.com/office/drawing/2014/main" id="{79C90842-AE30-4698-B730-5B7EBD462302}"/>
                          </a:ext>
                        </a:extLst>
                      </p:cNvPr>
                      <p:cNvSpPr>
                        <a:spLocks noEditPoints="1"/>
                      </p:cNvSpPr>
                      <p:nvPr/>
                    </p:nvSpPr>
                    <p:spPr bwMode="auto">
                      <a:xfrm>
                        <a:off x="6448489"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2" name="Freeform 88">
                        <a:extLst>
                          <a:ext uri="{FF2B5EF4-FFF2-40B4-BE49-F238E27FC236}">
                            <a16:creationId xmlns:a16="http://schemas.microsoft.com/office/drawing/2014/main" id="{DE2CD7FD-AE81-4AB7-8DE6-0FFD4C939BC1}"/>
                          </a:ext>
                        </a:extLst>
                      </p:cNvPr>
                      <p:cNvSpPr>
                        <a:spLocks noEditPoints="1"/>
                      </p:cNvSpPr>
                      <p:nvPr/>
                    </p:nvSpPr>
                    <p:spPr bwMode="auto">
                      <a:xfrm>
                        <a:off x="8240074"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6" name="Group 1195">
                      <a:extLst>
                        <a:ext uri="{FF2B5EF4-FFF2-40B4-BE49-F238E27FC236}">
                          <a16:creationId xmlns:a16="http://schemas.microsoft.com/office/drawing/2014/main" id="{AC633AD2-6BED-4C1E-82E8-E4B6209C22E6}"/>
                        </a:ext>
                      </a:extLst>
                    </p:cNvPr>
                    <p:cNvGrpSpPr/>
                    <p:nvPr/>
                  </p:nvGrpSpPr>
                  <p:grpSpPr>
                    <a:xfrm>
                      <a:off x="6448489" y="2395841"/>
                      <a:ext cx="3494088" cy="211421"/>
                      <a:chOff x="6448489" y="2350878"/>
                      <a:chExt cx="3494088" cy="211421"/>
                    </a:xfrm>
                  </p:grpSpPr>
                  <p:sp>
                    <p:nvSpPr>
                      <p:cNvPr id="270" name="Freeform 89">
                        <a:extLst>
                          <a:ext uri="{FF2B5EF4-FFF2-40B4-BE49-F238E27FC236}">
                            <a16:creationId xmlns:a16="http://schemas.microsoft.com/office/drawing/2014/main" id="{DC25878A-6EC6-42DB-A53E-296C240DAABA}"/>
                          </a:ext>
                        </a:extLst>
                      </p:cNvPr>
                      <p:cNvSpPr>
                        <a:spLocks noEditPoints="1"/>
                      </p:cNvSpPr>
                      <p:nvPr/>
                    </p:nvSpPr>
                    <p:spPr bwMode="auto">
                      <a:xfrm>
                        <a:off x="6448489"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3" name="Freeform 89">
                        <a:extLst>
                          <a:ext uri="{FF2B5EF4-FFF2-40B4-BE49-F238E27FC236}">
                            <a16:creationId xmlns:a16="http://schemas.microsoft.com/office/drawing/2014/main" id="{17F5EC45-84B3-4DC4-ADE1-754A4AFE1CF9}"/>
                          </a:ext>
                        </a:extLst>
                      </p:cNvPr>
                      <p:cNvSpPr>
                        <a:spLocks noEditPoints="1"/>
                      </p:cNvSpPr>
                      <p:nvPr/>
                    </p:nvSpPr>
                    <p:spPr bwMode="auto">
                      <a:xfrm>
                        <a:off x="8240074"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1" name="Group 1190">
                      <a:extLst>
                        <a:ext uri="{FF2B5EF4-FFF2-40B4-BE49-F238E27FC236}">
                          <a16:creationId xmlns:a16="http://schemas.microsoft.com/office/drawing/2014/main" id="{306A529E-E776-4758-8EF8-584FDD7FA272}"/>
                        </a:ext>
                      </a:extLst>
                    </p:cNvPr>
                    <p:cNvGrpSpPr/>
                    <p:nvPr/>
                  </p:nvGrpSpPr>
                  <p:grpSpPr>
                    <a:xfrm>
                      <a:off x="6448489" y="4053195"/>
                      <a:ext cx="3494088" cy="205860"/>
                      <a:chOff x="6448489" y="3923399"/>
                      <a:chExt cx="3494088" cy="205860"/>
                    </a:xfrm>
                  </p:grpSpPr>
                  <p:sp>
                    <p:nvSpPr>
                      <p:cNvPr id="276" name="Freeform 87">
                        <a:extLst>
                          <a:ext uri="{FF2B5EF4-FFF2-40B4-BE49-F238E27FC236}">
                            <a16:creationId xmlns:a16="http://schemas.microsoft.com/office/drawing/2014/main" id="{4A7ECAF6-72F8-41F4-B523-36DD7C694D8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9" name="Freeform 87">
                        <a:extLst>
                          <a:ext uri="{FF2B5EF4-FFF2-40B4-BE49-F238E27FC236}">
                            <a16:creationId xmlns:a16="http://schemas.microsoft.com/office/drawing/2014/main" id="{143E76D5-E52A-461D-83F9-467EEFD13AAE}"/>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2" name="Group 1191">
                      <a:extLst>
                        <a:ext uri="{FF2B5EF4-FFF2-40B4-BE49-F238E27FC236}">
                          <a16:creationId xmlns:a16="http://schemas.microsoft.com/office/drawing/2014/main" id="{80ACD4FA-4EA3-4415-8BBF-DC5C4C2C9539}"/>
                        </a:ext>
                      </a:extLst>
                    </p:cNvPr>
                    <p:cNvGrpSpPr/>
                    <p:nvPr/>
                  </p:nvGrpSpPr>
                  <p:grpSpPr>
                    <a:xfrm>
                      <a:off x="6448489" y="3720612"/>
                      <a:ext cx="3494088" cy="211421"/>
                      <a:chOff x="6448489" y="3595137"/>
                      <a:chExt cx="3494088" cy="211421"/>
                    </a:xfrm>
                  </p:grpSpPr>
                  <p:sp>
                    <p:nvSpPr>
                      <p:cNvPr id="277" name="Freeform 88">
                        <a:extLst>
                          <a:ext uri="{FF2B5EF4-FFF2-40B4-BE49-F238E27FC236}">
                            <a16:creationId xmlns:a16="http://schemas.microsoft.com/office/drawing/2014/main" id="{1EF11A9A-DB3E-45FA-A821-F1B413498D1B}"/>
                          </a:ext>
                        </a:extLst>
                      </p:cNvPr>
                      <p:cNvSpPr>
                        <a:spLocks noEditPoints="1"/>
                      </p:cNvSpPr>
                      <p:nvPr/>
                    </p:nvSpPr>
                    <p:spPr bwMode="auto">
                      <a:xfrm>
                        <a:off x="6448489"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80" name="Freeform 88">
                        <a:extLst>
                          <a:ext uri="{FF2B5EF4-FFF2-40B4-BE49-F238E27FC236}">
                            <a16:creationId xmlns:a16="http://schemas.microsoft.com/office/drawing/2014/main" id="{2B37EB06-9F15-4DFF-81DD-3BF16FE464A6}"/>
                          </a:ext>
                        </a:extLst>
                      </p:cNvPr>
                      <p:cNvSpPr>
                        <a:spLocks noEditPoints="1"/>
                      </p:cNvSpPr>
                      <p:nvPr/>
                    </p:nvSpPr>
                    <p:spPr bwMode="auto">
                      <a:xfrm>
                        <a:off x="8240074"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3" name="Group 1192">
                      <a:extLst>
                        <a:ext uri="{FF2B5EF4-FFF2-40B4-BE49-F238E27FC236}">
                          <a16:creationId xmlns:a16="http://schemas.microsoft.com/office/drawing/2014/main" id="{59949678-3036-4F8F-800E-10DFDF1839C5}"/>
                        </a:ext>
                      </a:extLst>
                    </p:cNvPr>
                    <p:cNvGrpSpPr/>
                    <p:nvPr/>
                  </p:nvGrpSpPr>
                  <p:grpSpPr>
                    <a:xfrm>
                      <a:off x="6448489" y="3388029"/>
                      <a:ext cx="3494088" cy="211421"/>
                      <a:chOff x="6448489" y="3272441"/>
                      <a:chExt cx="3494088" cy="211421"/>
                    </a:xfrm>
                  </p:grpSpPr>
                  <p:sp>
                    <p:nvSpPr>
                      <p:cNvPr id="278" name="Freeform 89">
                        <a:extLst>
                          <a:ext uri="{FF2B5EF4-FFF2-40B4-BE49-F238E27FC236}">
                            <a16:creationId xmlns:a16="http://schemas.microsoft.com/office/drawing/2014/main" id="{F9D0DD7A-4965-4667-8A27-3CADD363230C}"/>
                          </a:ext>
                        </a:extLst>
                      </p:cNvPr>
                      <p:cNvSpPr>
                        <a:spLocks noEditPoints="1"/>
                      </p:cNvSpPr>
                      <p:nvPr/>
                    </p:nvSpPr>
                    <p:spPr bwMode="auto">
                      <a:xfrm>
                        <a:off x="6448489"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81" name="Freeform 89">
                        <a:extLst>
                          <a:ext uri="{FF2B5EF4-FFF2-40B4-BE49-F238E27FC236}">
                            <a16:creationId xmlns:a16="http://schemas.microsoft.com/office/drawing/2014/main" id="{CE213499-D314-46F0-B81A-E01A5C894DC9}"/>
                          </a:ext>
                        </a:extLst>
                      </p:cNvPr>
                      <p:cNvSpPr>
                        <a:spLocks noEditPoints="1"/>
                      </p:cNvSpPr>
                      <p:nvPr/>
                    </p:nvSpPr>
                    <p:spPr bwMode="auto">
                      <a:xfrm>
                        <a:off x="8240074"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288" name="Group 287">
                      <a:extLst>
                        <a:ext uri="{FF2B5EF4-FFF2-40B4-BE49-F238E27FC236}">
                          <a16:creationId xmlns:a16="http://schemas.microsoft.com/office/drawing/2014/main" id="{FB215272-A240-4A53-BDE1-A83F892CEF6A}"/>
                        </a:ext>
                      </a:extLst>
                    </p:cNvPr>
                    <p:cNvGrpSpPr/>
                    <p:nvPr/>
                  </p:nvGrpSpPr>
                  <p:grpSpPr>
                    <a:xfrm>
                      <a:off x="6448489" y="4380219"/>
                      <a:ext cx="3494088" cy="205860"/>
                      <a:chOff x="6448489" y="3923399"/>
                      <a:chExt cx="3494088" cy="205860"/>
                    </a:xfrm>
                  </p:grpSpPr>
                  <p:sp>
                    <p:nvSpPr>
                      <p:cNvPr id="289" name="Freeform 87">
                        <a:extLst>
                          <a:ext uri="{FF2B5EF4-FFF2-40B4-BE49-F238E27FC236}">
                            <a16:creationId xmlns:a16="http://schemas.microsoft.com/office/drawing/2014/main" id="{79E29ADE-D6BE-4362-81C8-5D7437AFE39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90" name="Freeform 87">
                        <a:extLst>
                          <a:ext uri="{FF2B5EF4-FFF2-40B4-BE49-F238E27FC236}">
                            <a16:creationId xmlns:a16="http://schemas.microsoft.com/office/drawing/2014/main" id="{5B215F8F-079A-4A2B-9F00-785D3CADEFE2}"/>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grpSp>
          </p:grpSp>
        </p:grpSp>
        <p:sp>
          <p:nvSpPr>
            <p:cNvPr id="295" name="Rectangle 294">
              <a:extLst>
                <a:ext uri="{FF2B5EF4-FFF2-40B4-BE49-F238E27FC236}">
                  <a16:creationId xmlns:a16="http://schemas.microsoft.com/office/drawing/2014/main" id="{0735A7B5-0411-4474-84C0-F7BD521AD702}"/>
                </a:ext>
              </a:extLst>
            </p:cNvPr>
            <p:cNvSpPr/>
            <p:nvPr/>
          </p:nvSpPr>
          <p:spPr>
            <a:xfrm>
              <a:off x="6448489" y="2916722"/>
              <a:ext cx="3494088" cy="1157773"/>
            </a:xfrm>
            <a:prstGeom prst="rect">
              <a:avLst/>
            </a:prstGeom>
            <a:noFill/>
          </p:spPr>
          <p:txBody>
            <a:bodyPr wrap="square" lIns="0" tIns="0" rIns="0" bIns="0" anchor="ctr">
              <a:noAutofit/>
            </a:bodyPr>
            <a:lstStyle/>
            <a:p>
              <a:pPr lvl="0" algn="ctr"/>
              <a:r>
                <a:rPr lang="en-US" sz="2249">
                  <a:solidFill>
                    <a:schemeClr val="bg1"/>
                  </a:solidFill>
                  <a:latin typeface="Segoe UI Semibold" panose="020B0702040204020203" pitchFamily="34" charset="0"/>
                  <a:cs typeface="Segoe UI Semibold" panose="020B0702040204020203" pitchFamily="34" charset="0"/>
                </a:rPr>
                <a:t>{ Your Code }</a:t>
              </a:r>
            </a:p>
          </p:txBody>
        </p:sp>
      </p:grpSp>
      <p:sp>
        <p:nvSpPr>
          <p:cNvPr id="23" name="Freeform: Shape 22">
            <a:extLst>
              <a:ext uri="{FF2B5EF4-FFF2-40B4-BE49-F238E27FC236}">
                <a16:creationId xmlns:a16="http://schemas.microsoft.com/office/drawing/2014/main" id="{4B2579F7-4CEA-4C5E-A95A-B73B227BF174}"/>
              </a:ext>
            </a:extLst>
          </p:cNvPr>
          <p:cNvSpPr/>
          <p:nvPr/>
        </p:nvSpPr>
        <p:spPr bwMode="auto">
          <a:xfrm>
            <a:off x="6758078" y="2922610"/>
            <a:ext cx="1665863" cy="231990"/>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82"/>
          </a:p>
        </p:txBody>
      </p:sp>
      <p:sp>
        <p:nvSpPr>
          <p:cNvPr id="25" name="Freeform: Shape 24">
            <a:extLst>
              <a:ext uri="{FF2B5EF4-FFF2-40B4-BE49-F238E27FC236}">
                <a16:creationId xmlns:a16="http://schemas.microsoft.com/office/drawing/2014/main" id="{7E53B5BF-7B86-49D2-A4D1-7458BD50F0CC}"/>
              </a:ext>
            </a:extLst>
          </p:cNvPr>
          <p:cNvSpPr/>
          <p:nvPr/>
        </p:nvSpPr>
        <p:spPr bwMode="auto">
          <a:xfrm>
            <a:off x="6564808" y="1848027"/>
            <a:ext cx="1097775" cy="603003"/>
          </a:xfrm>
          <a:custGeom>
            <a:avLst/>
            <a:gdLst>
              <a:gd name="connsiteX0" fmla="*/ 0 w 1366788"/>
              <a:gd name="connsiteY0" fmla="*/ 750770 h 750770"/>
              <a:gd name="connsiteX1" fmla="*/ 0 w 1366788"/>
              <a:gd name="connsiteY1" fmla="*/ 0 h 750770"/>
              <a:gd name="connsiteX2" fmla="*/ 1366788 w 1366788"/>
              <a:gd name="connsiteY2" fmla="*/ 0 h 750770"/>
            </a:gdLst>
            <a:ahLst/>
            <a:cxnLst>
              <a:cxn ang="0">
                <a:pos x="connsiteX0" y="connsiteY0"/>
              </a:cxn>
              <a:cxn ang="0">
                <a:pos x="connsiteX1" y="connsiteY1"/>
              </a:cxn>
              <a:cxn ang="0">
                <a:pos x="connsiteX2" y="connsiteY2"/>
              </a:cxn>
            </a:cxnLst>
            <a:rect l="l" t="t" r="r" b="b"/>
            <a:pathLst>
              <a:path w="1366788" h="750770">
                <a:moveTo>
                  <a:pt x="0" y="750770"/>
                </a:moveTo>
                <a:lnTo>
                  <a:pt x="0" y="0"/>
                </a:lnTo>
                <a:lnTo>
                  <a:pt x="1366788" y="0"/>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a:endParaRPr lang="en-US" sz="1682"/>
          </a:p>
        </p:txBody>
      </p:sp>
      <p:sp>
        <p:nvSpPr>
          <p:cNvPr id="27" name="Rectangle 26">
            <a:extLst>
              <a:ext uri="{FF2B5EF4-FFF2-40B4-BE49-F238E27FC236}">
                <a16:creationId xmlns:a16="http://schemas.microsoft.com/office/drawing/2014/main" id="{F04FD0E7-A968-4FEB-AADC-11450F7FAA30}"/>
              </a:ext>
            </a:extLst>
          </p:cNvPr>
          <p:cNvSpPr/>
          <p:nvPr/>
        </p:nvSpPr>
        <p:spPr>
          <a:xfrm>
            <a:off x="1165665" y="5553178"/>
            <a:ext cx="2261262"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chemeClr val="tx1"/>
                    </a:gs>
                    <a:gs pos="100000">
                      <a:schemeClr val="tx1"/>
                    </a:gs>
                  </a:gsLst>
                  <a:lin ang="5400000" scaled="0"/>
                </a:gradFill>
                <a:cs typeface="Segoe UI" pitchFamily="34" charset="0"/>
              </a:rPr>
              <a:t>REST endpoint</a:t>
            </a:r>
          </a:p>
          <a:p>
            <a:pPr algn="ctr" defTabSz="748924" fontAlgn="base">
              <a:spcBef>
                <a:spcPts val="241"/>
              </a:spcBef>
              <a:spcAft>
                <a:spcPct val="0"/>
              </a:spcAft>
            </a:pPr>
            <a:r>
              <a:rPr lang="en-US" sz="1765">
                <a:gradFill>
                  <a:gsLst>
                    <a:gs pos="1250">
                      <a:schemeClr val="tx1"/>
                    </a:gs>
                    <a:gs pos="100000">
                      <a:schemeClr val="tx1"/>
                    </a:gs>
                  </a:gsLst>
                  <a:lin ang="5400000" scaled="0"/>
                </a:gradFill>
                <a:ea typeface="Segoe UI" pitchFamily="34" charset="0"/>
                <a:cs typeface="Segoe UI" pitchFamily="34" charset="0"/>
              </a:rPr>
              <a:t>Direct Line Protocol</a:t>
            </a:r>
          </a:p>
        </p:txBody>
      </p:sp>
      <p:sp>
        <p:nvSpPr>
          <p:cNvPr id="150" name="Rectangle 149">
            <a:extLst>
              <a:ext uri="{FF2B5EF4-FFF2-40B4-BE49-F238E27FC236}">
                <a16:creationId xmlns:a16="http://schemas.microsoft.com/office/drawing/2014/main" id="{8DC93883-0C12-4D23-8506-A1E1419CB654}"/>
              </a:ext>
            </a:extLst>
          </p:cNvPr>
          <p:cNvSpPr/>
          <p:nvPr/>
        </p:nvSpPr>
        <p:spPr>
          <a:xfrm>
            <a:off x="4293517" y="5553178"/>
            <a:ext cx="2083198"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chemeClr val="tx1"/>
                    </a:gs>
                    <a:gs pos="100000">
                      <a:schemeClr val="tx1"/>
                    </a:gs>
                  </a:gsLst>
                  <a:lin ang="5400000" scaled="0"/>
                </a:gradFill>
                <a:ea typeface="Segoe UI" pitchFamily="34" charset="0"/>
                <a:cs typeface="Segoe UI" pitchFamily="34" charset="0"/>
              </a:rPr>
              <a:t>Conversational and business logic</a:t>
            </a:r>
          </a:p>
        </p:txBody>
      </p:sp>
      <p:sp>
        <p:nvSpPr>
          <p:cNvPr id="151" name="Rectangle 150">
            <a:extLst>
              <a:ext uri="{FF2B5EF4-FFF2-40B4-BE49-F238E27FC236}">
                <a16:creationId xmlns:a16="http://schemas.microsoft.com/office/drawing/2014/main" id="{6AE6C37D-E2B3-4C70-8B98-B168340F0CAC}"/>
              </a:ext>
            </a:extLst>
          </p:cNvPr>
          <p:cNvSpPr/>
          <p:nvPr/>
        </p:nvSpPr>
        <p:spPr>
          <a:xfrm>
            <a:off x="6841937" y="5553179"/>
            <a:ext cx="1608008" cy="690362"/>
          </a:xfrm>
          <a:prstGeom prst="rect">
            <a:avLst/>
          </a:prstGeom>
        </p:spPr>
        <p:txBody>
          <a:bodyPr wrap="square" anchor="t">
            <a:noAutofit/>
          </a:bodyPr>
          <a:lstStyle/>
          <a:p>
            <a:pPr algn="ctr" defTabSz="748924" fontAlgn="base">
              <a:spcBef>
                <a:spcPts val="1446"/>
              </a:spcBef>
              <a:spcAft>
                <a:spcPct val="0"/>
              </a:spcAft>
            </a:pPr>
            <a:r>
              <a:rPr lang="en-US" sz="1765">
                <a:gradFill>
                  <a:gsLst>
                    <a:gs pos="1250">
                      <a:schemeClr val="tx1"/>
                    </a:gs>
                    <a:gs pos="100000">
                      <a:schemeClr val="tx1"/>
                    </a:gs>
                  </a:gsLst>
                  <a:lin ang="5400000" scaled="0"/>
                </a:gradFill>
                <a:ea typeface="Segoe UI" pitchFamily="34" charset="0"/>
                <a:cs typeface="Segoe UI" pitchFamily="34" charset="0"/>
              </a:rPr>
              <a:t>Canvas aware</a:t>
            </a:r>
          </a:p>
        </p:txBody>
      </p:sp>
      <p:sp>
        <p:nvSpPr>
          <p:cNvPr id="152" name="Rectangle 151">
            <a:extLst>
              <a:ext uri="{FF2B5EF4-FFF2-40B4-BE49-F238E27FC236}">
                <a16:creationId xmlns:a16="http://schemas.microsoft.com/office/drawing/2014/main" id="{C6AA8912-8BDF-4F1B-9E5C-4E9828DCEEE2}"/>
              </a:ext>
            </a:extLst>
          </p:cNvPr>
          <p:cNvSpPr/>
          <p:nvPr/>
        </p:nvSpPr>
        <p:spPr>
          <a:xfrm>
            <a:off x="8915170" y="5553179"/>
            <a:ext cx="1709798"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chemeClr val="tx1"/>
                    </a:gs>
                    <a:gs pos="100000">
                      <a:schemeClr val="tx1"/>
                    </a:gs>
                  </a:gsLst>
                  <a:lin ang="5400000" scaled="0"/>
                </a:gradFill>
                <a:ea typeface="Segoe UI" pitchFamily="34" charset="0"/>
                <a:cs typeface="Segoe UI" pitchFamily="34" charset="0"/>
              </a:rPr>
              <a:t>Context</a:t>
            </a:r>
            <a:br>
              <a:rPr lang="en-US" sz="1765">
                <a:gradFill>
                  <a:gsLst>
                    <a:gs pos="1250">
                      <a:schemeClr val="tx1"/>
                    </a:gs>
                    <a:gs pos="100000">
                      <a:schemeClr val="tx1"/>
                    </a:gs>
                  </a:gsLst>
                  <a:lin ang="5400000" scaled="0"/>
                </a:gradFill>
                <a:ea typeface="Segoe UI" pitchFamily="34" charset="0"/>
                <a:cs typeface="Segoe UI" pitchFamily="34" charset="0"/>
              </a:rPr>
            </a:br>
            <a:r>
              <a:rPr lang="en-US" sz="1765">
                <a:gradFill>
                  <a:gsLst>
                    <a:gs pos="1250">
                      <a:schemeClr val="tx1"/>
                    </a:gs>
                    <a:gs pos="100000">
                      <a:schemeClr val="tx1"/>
                    </a:gs>
                  </a:gsLst>
                  <a:lin ang="5400000" scaled="0"/>
                </a:gradFill>
                <a:ea typeface="Segoe UI" pitchFamily="34" charset="0"/>
                <a:cs typeface="Segoe UI" pitchFamily="34" charset="0"/>
              </a:rPr>
              <a:t>sensitive</a:t>
            </a:r>
          </a:p>
        </p:txBody>
      </p:sp>
      <p:cxnSp>
        <p:nvCxnSpPr>
          <p:cNvPr id="29" name="Straight Connector 28">
            <a:extLst>
              <a:ext uri="{FF2B5EF4-FFF2-40B4-BE49-F238E27FC236}">
                <a16:creationId xmlns:a16="http://schemas.microsoft.com/office/drawing/2014/main" id="{3DDA15C0-E502-40CE-8DC2-2060D6D79AE7}"/>
              </a:ext>
            </a:extLst>
          </p:cNvPr>
          <p:cNvCxnSpPr/>
          <p:nvPr/>
        </p:nvCxnSpPr>
        <p:spPr>
          <a:xfrm>
            <a:off x="4060906"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388E534-80CC-4D3F-9CAB-CC18BF429FDA}"/>
              </a:ext>
            </a:extLst>
          </p:cNvPr>
          <p:cNvCxnSpPr/>
          <p:nvPr/>
        </p:nvCxnSpPr>
        <p:spPr>
          <a:xfrm>
            <a:off x="660932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82A2ED2-308C-4275-837D-1D9B0885C5E9}"/>
              </a:ext>
            </a:extLst>
          </p:cNvPr>
          <p:cNvCxnSpPr/>
          <p:nvPr/>
        </p:nvCxnSpPr>
        <p:spPr>
          <a:xfrm>
            <a:off x="868255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C0201BC2-800E-4354-8058-93BC8E79784E}"/>
              </a:ext>
            </a:extLst>
          </p:cNvPr>
          <p:cNvGrpSpPr/>
          <p:nvPr/>
        </p:nvGrpSpPr>
        <p:grpSpPr>
          <a:xfrm>
            <a:off x="6989097" y="3659867"/>
            <a:ext cx="2893303" cy="1300320"/>
            <a:chOff x="1941810" y="1585976"/>
            <a:chExt cx="3602314" cy="1618966"/>
          </a:xfrm>
        </p:grpSpPr>
        <p:sp>
          <p:nvSpPr>
            <p:cNvPr id="4" name="Oval 3">
              <a:extLst>
                <a:ext uri="{FF2B5EF4-FFF2-40B4-BE49-F238E27FC236}">
                  <a16:creationId xmlns:a16="http://schemas.microsoft.com/office/drawing/2014/main" id="{1FD791E4-D600-4D43-ACBE-A0E3DA6B1367}"/>
                </a:ext>
              </a:extLst>
            </p:cNvPr>
            <p:cNvSpPr/>
            <p:nvPr/>
          </p:nvSpPr>
          <p:spPr bwMode="auto">
            <a:xfrm>
              <a:off x="2122609" y="1765359"/>
              <a:ext cx="1257364" cy="1260198"/>
            </a:xfrm>
            <a:prstGeom prst="ellipse">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dirty="0">
                  <a:gradFill>
                    <a:gsLst>
                      <a:gs pos="1250">
                        <a:schemeClr val="bg1"/>
                      </a:gs>
                      <a:gs pos="100000">
                        <a:schemeClr val="bg1"/>
                      </a:gs>
                    </a:gsLst>
                    <a:lin ang="5400000" scaled="0"/>
                  </a:gradFill>
                  <a:ea typeface="Segoe UI" pitchFamily="34" charset="0"/>
                  <a:cs typeface="Segoe UI" pitchFamily="34" charset="0"/>
                </a:rPr>
                <a:t>SDK</a:t>
              </a:r>
            </a:p>
          </p:txBody>
        </p:sp>
        <p:sp>
          <p:nvSpPr>
            <p:cNvPr id="31" name="Rectangle 30">
              <a:extLst>
                <a:ext uri="{FF2B5EF4-FFF2-40B4-BE49-F238E27FC236}">
                  <a16:creationId xmlns:a16="http://schemas.microsoft.com/office/drawing/2014/main" id="{E8F35858-F629-402E-94DF-8F760CBADA7F}"/>
                </a:ext>
              </a:extLst>
            </p:cNvPr>
            <p:cNvSpPr/>
            <p:nvPr/>
          </p:nvSpPr>
          <p:spPr>
            <a:xfrm>
              <a:off x="3569857" y="2188843"/>
              <a:ext cx="1974267" cy="415371"/>
            </a:xfrm>
            <a:prstGeom prst="rect">
              <a:avLst/>
            </a:prstGeom>
          </p:spPr>
          <p:txBody>
            <a:bodyPr wrap="none">
              <a:spAutoFit/>
            </a:bodyPr>
            <a:lstStyle/>
            <a:p>
              <a:r>
                <a:rPr lang="en-US" sz="1568">
                  <a:gradFill>
                    <a:gsLst>
                      <a:gs pos="1250">
                        <a:schemeClr val="tx1"/>
                      </a:gs>
                      <a:gs pos="100000">
                        <a:schemeClr val="tx1"/>
                      </a:gs>
                    </a:gsLst>
                    <a:lin ang="5400000" scaled="0"/>
                  </a:gradFill>
                </a:rPr>
                <a:t>Bot builder SDK</a:t>
              </a:r>
            </a:p>
          </p:txBody>
        </p:sp>
        <p:sp>
          <p:nvSpPr>
            <p:cNvPr id="161" name="Circle: Hollow 160">
              <a:extLst>
                <a:ext uri="{FF2B5EF4-FFF2-40B4-BE49-F238E27FC236}">
                  <a16:creationId xmlns:a16="http://schemas.microsoft.com/office/drawing/2014/main" id="{C843C50A-BBFF-4F27-84B7-2E9447C03621}"/>
                </a:ext>
              </a:extLst>
            </p:cNvPr>
            <p:cNvSpPr/>
            <p:nvPr/>
          </p:nvSpPr>
          <p:spPr bwMode="auto">
            <a:xfrm>
              <a:off x="1941810" y="1585976"/>
              <a:ext cx="1618963"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chemeClr val="tx1"/>
                </a:solidFill>
                <a:cs typeface="Segoe UI" pitchFamily="34" charset="0"/>
              </a:endParaRPr>
            </a:p>
          </p:txBody>
        </p:sp>
      </p:grpSp>
      <p:grpSp>
        <p:nvGrpSpPr>
          <p:cNvPr id="235" name="Group 234">
            <a:extLst>
              <a:ext uri="{FF2B5EF4-FFF2-40B4-BE49-F238E27FC236}">
                <a16:creationId xmlns:a16="http://schemas.microsoft.com/office/drawing/2014/main" id="{37D10252-5403-4304-B658-EE8BEC8310B2}"/>
              </a:ext>
            </a:extLst>
          </p:cNvPr>
          <p:cNvGrpSpPr/>
          <p:nvPr/>
        </p:nvGrpSpPr>
        <p:grpSpPr>
          <a:xfrm>
            <a:off x="7114625" y="1127614"/>
            <a:ext cx="3067686" cy="1300320"/>
            <a:chOff x="8230756" y="412084"/>
            <a:chExt cx="3819429" cy="1618966"/>
          </a:xfrm>
        </p:grpSpPr>
        <p:sp>
          <p:nvSpPr>
            <p:cNvPr id="108" name="Oval 107">
              <a:extLst>
                <a:ext uri="{FF2B5EF4-FFF2-40B4-BE49-F238E27FC236}">
                  <a16:creationId xmlns:a16="http://schemas.microsoft.com/office/drawing/2014/main" id="{8E3E0330-A24A-4A67-8A2A-B8230A8906EE}"/>
                </a:ext>
              </a:extLst>
            </p:cNvPr>
            <p:cNvSpPr/>
            <p:nvPr/>
          </p:nvSpPr>
          <p:spPr bwMode="auto">
            <a:xfrm>
              <a:off x="8411555" y="591468"/>
              <a:ext cx="1257364" cy="1260198"/>
            </a:xfrm>
            <a:prstGeom prst="ellipse">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dirty="0">
                  <a:gradFill>
                    <a:gsLst>
                      <a:gs pos="1250">
                        <a:schemeClr val="bg1"/>
                      </a:gs>
                      <a:gs pos="100000">
                        <a:schemeClr val="bg1"/>
                      </a:gs>
                    </a:gsLst>
                    <a:lin ang="5400000" scaled="0"/>
                  </a:gradFill>
                  <a:ea typeface="Segoe UI" pitchFamily="34" charset="0"/>
                  <a:cs typeface="Segoe UI" pitchFamily="34" charset="0"/>
                </a:rPr>
                <a:t>Platform</a:t>
              </a:r>
            </a:p>
          </p:txBody>
        </p:sp>
        <p:sp>
          <p:nvSpPr>
            <p:cNvPr id="160" name="Rectangle 159">
              <a:extLst>
                <a:ext uri="{FF2B5EF4-FFF2-40B4-BE49-F238E27FC236}">
                  <a16:creationId xmlns:a16="http://schemas.microsoft.com/office/drawing/2014/main" id="{38CF5552-364D-4B5E-85E6-E8BE23586CF2}"/>
                </a:ext>
              </a:extLst>
            </p:cNvPr>
            <p:cNvSpPr/>
            <p:nvPr/>
          </p:nvSpPr>
          <p:spPr>
            <a:xfrm>
              <a:off x="9942597" y="1014951"/>
              <a:ext cx="2107588" cy="415371"/>
            </a:xfrm>
            <a:prstGeom prst="rect">
              <a:avLst/>
            </a:prstGeom>
          </p:spPr>
          <p:txBody>
            <a:bodyPr wrap="none">
              <a:spAutoFit/>
            </a:bodyPr>
            <a:lstStyle/>
            <a:p>
              <a:pPr lvl="0"/>
              <a:r>
                <a:rPr lang="en-US" sz="1568">
                  <a:gradFill>
                    <a:gsLst>
                      <a:gs pos="1250">
                        <a:schemeClr val="tx1"/>
                      </a:gs>
                      <a:gs pos="100000">
                        <a:schemeClr val="tx1"/>
                      </a:gs>
                    </a:gsLst>
                    <a:lin ang="5400000" scaled="0"/>
                  </a:gradFill>
                </a:rPr>
                <a:t>Platform services</a:t>
              </a:r>
            </a:p>
          </p:txBody>
        </p:sp>
        <p:sp>
          <p:nvSpPr>
            <p:cNvPr id="163" name="Circle: Hollow 162">
              <a:extLst>
                <a:ext uri="{FF2B5EF4-FFF2-40B4-BE49-F238E27FC236}">
                  <a16:creationId xmlns:a16="http://schemas.microsoft.com/office/drawing/2014/main" id="{073BDFE5-88EE-4543-9407-DD0C479E3E7B}"/>
                </a:ext>
              </a:extLst>
            </p:cNvPr>
            <p:cNvSpPr/>
            <p:nvPr/>
          </p:nvSpPr>
          <p:spPr bwMode="auto">
            <a:xfrm>
              <a:off x="8230756" y="412084"/>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chemeClr val="tx1"/>
                </a:solidFill>
                <a:cs typeface="Segoe UI" pitchFamily="34" charset="0"/>
              </a:endParaRPr>
            </a:p>
          </p:txBody>
        </p:sp>
      </p:grpSp>
      <p:sp>
        <p:nvSpPr>
          <p:cNvPr id="60" name="Freeform: Shape 59">
            <a:extLst>
              <a:ext uri="{FF2B5EF4-FFF2-40B4-BE49-F238E27FC236}">
                <a16:creationId xmlns:a16="http://schemas.microsoft.com/office/drawing/2014/main" id="{67129EEF-C248-4152-B528-46EB33D587B2}"/>
              </a:ext>
            </a:extLst>
          </p:cNvPr>
          <p:cNvSpPr/>
          <p:nvPr/>
        </p:nvSpPr>
        <p:spPr bwMode="auto">
          <a:xfrm flipV="1">
            <a:off x="6056236" y="4530610"/>
            <a:ext cx="978859" cy="107367"/>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82"/>
          </a:p>
        </p:txBody>
      </p:sp>
      <p:grpSp>
        <p:nvGrpSpPr>
          <p:cNvPr id="61" name="Group 60">
            <a:extLst>
              <a:ext uri="{FF2B5EF4-FFF2-40B4-BE49-F238E27FC236}">
                <a16:creationId xmlns:a16="http://schemas.microsoft.com/office/drawing/2014/main" id="{917C761D-D8B2-454C-9CD0-7D29CC5B17C5}"/>
              </a:ext>
            </a:extLst>
          </p:cNvPr>
          <p:cNvGrpSpPr/>
          <p:nvPr/>
        </p:nvGrpSpPr>
        <p:grpSpPr>
          <a:xfrm>
            <a:off x="1287124" y="2348402"/>
            <a:ext cx="1475084" cy="1684156"/>
            <a:chOff x="8851874" y="2407700"/>
            <a:chExt cx="1836556" cy="2096861"/>
          </a:xfrm>
        </p:grpSpPr>
        <p:sp>
          <p:nvSpPr>
            <p:cNvPr id="62" name="Oval 61">
              <a:extLst>
                <a:ext uri="{FF2B5EF4-FFF2-40B4-BE49-F238E27FC236}">
                  <a16:creationId xmlns:a16="http://schemas.microsoft.com/office/drawing/2014/main" id="{13828428-3D7C-4992-81AC-72251EB0F795}"/>
                </a:ext>
              </a:extLst>
            </p:cNvPr>
            <p:cNvSpPr/>
            <p:nvPr/>
          </p:nvSpPr>
          <p:spPr bwMode="auto">
            <a:xfrm>
              <a:off x="9165317" y="2587084"/>
              <a:ext cx="1257364" cy="1260198"/>
            </a:xfrm>
            <a:prstGeom prst="ellipse">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chemeClr val="bg1"/>
                      </a:gs>
                      <a:gs pos="100000">
                        <a:schemeClr val="bg1"/>
                      </a:gs>
                    </a:gsLst>
                    <a:lin ang="5400000" scaled="0"/>
                  </a:gradFill>
                  <a:cs typeface="Segoe UI" pitchFamily="34" charset="0"/>
                </a:rPr>
                <a:t>HTTP</a:t>
              </a:r>
            </a:p>
          </p:txBody>
        </p:sp>
        <p:sp>
          <p:nvSpPr>
            <p:cNvPr id="63" name="Rectangle 62">
              <a:extLst>
                <a:ext uri="{FF2B5EF4-FFF2-40B4-BE49-F238E27FC236}">
                  <a16:creationId xmlns:a16="http://schemas.microsoft.com/office/drawing/2014/main" id="{49C646E0-9F3C-45ED-BC2D-3D4BF01E8A12}"/>
                </a:ext>
              </a:extLst>
            </p:cNvPr>
            <p:cNvSpPr/>
            <p:nvPr/>
          </p:nvSpPr>
          <p:spPr>
            <a:xfrm>
              <a:off x="8851874" y="4089191"/>
              <a:ext cx="1836556" cy="415370"/>
            </a:xfrm>
            <a:prstGeom prst="rect">
              <a:avLst/>
            </a:prstGeom>
          </p:spPr>
          <p:txBody>
            <a:bodyPr wrap="none">
              <a:spAutoFit/>
            </a:bodyPr>
            <a:lstStyle/>
            <a:p>
              <a:pPr lvl="0" algn="r"/>
              <a:r>
                <a:rPr lang="en-US" sz="1568"/>
                <a:t>REST Endpoint</a:t>
              </a:r>
            </a:p>
          </p:txBody>
        </p:sp>
        <p:sp>
          <p:nvSpPr>
            <p:cNvPr id="64" name="Circle: Hollow 63">
              <a:extLst>
                <a:ext uri="{FF2B5EF4-FFF2-40B4-BE49-F238E27FC236}">
                  <a16:creationId xmlns:a16="http://schemas.microsoft.com/office/drawing/2014/main" id="{8254CF4C-0C2A-4892-9B6D-C20A5929516F}"/>
                </a:ext>
              </a:extLst>
            </p:cNvPr>
            <p:cNvSpPr/>
            <p:nvPr/>
          </p:nvSpPr>
          <p:spPr bwMode="auto">
            <a:xfrm>
              <a:off x="8984518" y="2407700"/>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chemeClr val="tx1"/>
                </a:solidFill>
                <a:ea typeface="Segoe UI" pitchFamily="34" charset="0"/>
                <a:cs typeface="Segoe UI" pitchFamily="34" charset="0"/>
              </a:endParaRPr>
            </a:p>
          </p:txBody>
        </p:sp>
      </p:grpSp>
      <p:sp>
        <p:nvSpPr>
          <p:cNvPr id="65" name="Freeform: Shape 64">
            <a:extLst>
              <a:ext uri="{FF2B5EF4-FFF2-40B4-BE49-F238E27FC236}">
                <a16:creationId xmlns:a16="http://schemas.microsoft.com/office/drawing/2014/main" id="{27993AFC-8176-4B79-8C3F-AC47F7A82A8B}"/>
              </a:ext>
            </a:extLst>
          </p:cNvPr>
          <p:cNvSpPr/>
          <p:nvPr/>
        </p:nvSpPr>
        <p:spPr bwMode="auto">
          <a:xfrm rot="10800000">
            <a:off x="2662579" y="3159576"/>
            <a:ext cx="1064869" cy="120752"/>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82"/>
          </a:p>
        </p:txBody>
      </p:sp>
      <p:pic>
        <p:nvPicPr>
          <p:cNvPr id="1026" name="Picture 2" descr="Image result for Swagger api">
            <a:hlinkClick r:id="rId2"/>
            <a:extLst>
              <a:ext uri="{FF2B5EF4-FFF2-40B4-BE49-F238E27FC236}">
                <a16:creationId xmlns:a16="http://schemas.microsoft.com/office/drawing/2014/main" id="{8F26222C-F702-47DA-8B35-89504C302064}"/>
              </a:ext>
            </a:extLst>
          </p:cNvPr>
          <p:cNvPicPr>
            <a:picLocks noChangeAspect="1" noChangeArrowheads="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21261" y="5732624"/>
            <a:ext cx="377897" cy="377897"/>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A80922EB-B550-481D-BB9B-1AF2D2A4DB84}"/>
              </a:ext>
            </a:extLst>
          </p:cNvPr>
          <p:cNvGrpSpPr/>
          <p:nvPr/>
        </p:nvGrpSpPr>
        <p:grpSpPr>
          <a:xfrm>
            <a:off x="7534737" y="5927730"/>
            <a:ext cx="334293" cy="334293"/>
            <a:chOff x="2990684" y="5259981"/>
            <a:chExt cx="416212" cy="416212"/>
          </a:xfrm>
        </p:grpSpPr>
        <p:sp>
          <p:nvSpPr>
            <p:cNvPr id="71" name="Oval 70">
              <a:extLst>
                <a:ext uri="{FF2B5EF4-FFF2-40B4-BE49-F238E27FC236}">
                  <a16:creationId xmlns:a16="http://schemas.microsoft.com/office/drawing/2014/main" id="{67B189EB-9115-4C07-B848-DD3F6083B74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p>
          </p:txBody>
        </p:sp>
        <p:pic>
          <p:nvPicPr>
            <p:cNvPr id="72" name="Picture 12" descr="Image result for bing logo">
              <a:extLst>
                <a:ext uri="{FF2B5EF4-FFF2-40B4-BE49-F238E27FC236}">
                  <a16:creationId xmlns:a16="http://schemas.microsoft.com/office/drawing/2014/main" id="{CBF594DD-6FEE-483C-BC68-CACB27674552}"/>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5CC05C78-FC09-4E36-867D-330D0DD0063A}"/>
              </a:ext>
            </a:extLst>
          </p:cNvPr>
          <p:cNvGrpSpPr/>
          <p:nvPr/>
        </p:nvGrpSpPr>
        <p:grpSpPr>
          <a:xfrm>
            <a:off x="7010504" y="5927730"/>
            <a:ext cx="334293" cy="334293"/>
            <a:chOff x="5156251" y="4065890"/>
            <a:chExt cx="416212" cy="416212"/>
          </a:xfrm>
        </p:grpSpPr>
        <p:sp>
          <p:nvSpPr>
            <p:cNvPr id="76" name="Oval 75">
              <a:extLst>
                <a:ext uri="{FF2B5EF4-FFF2-40B4-BE49-F238E27FC236}">
                  <a16:creationId xmlns:a16="http://schemas.microsoft.com/office/drawing/2014/main" id="{2F682105-B14F-466B-A7B6-3A091B98C0BC}"/>
                </a:ext>
              </a:extLst>
            </p:cNvPr>
            <p:cNvSpPr/>
            <p:nvPr/>
          </p:nvSpPr>
          <p:spPr bwMode="auto">
            <a:xfrm>
              <a:off x="5156251" y="4065890"/>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p>
          </p:txBody>
        </p:sp>
        <p:pic>
          <p:nvPicPr>
            <p:cNvPr id="77" name="Picture 76">
              <a:extLst>
                <a:ext uri="{FF2B5EF4-FFF2-40B4-BE49-F238E27FC236}">
                  <a16:creationId xmlns:a16="http://schemas.microsoft.com/office/drawing/2014/main" id="{9E27C81B-DC3C-4236-AFD8-8C279E170BA1}"/>
                </a:ext>
              </a:extLst>
            </p:cNvPr>
            <p:cNvPicPr>
              <a:picLocks noChangeAspect="1"/>
            </p:cNvPicPr>
            <p:nvPr/>
          </p:nvPicPr>
          <p:blipFill>
            <a:blip r:embed="rId5"/>
            <a:stretch>
              <a:fillRect/>
            </a:stretch>
          </p:blipFill>
          <p:spPr>
            <a:xfrm>
              <a:off x="5252645" y="4160587"/>
              <a:ext cx="223424" cy="226819"/>
            </a:xfrm>
            <a:prstGeom prst="rect">
              <a:avLst/>
            </a:prstGeom>
            <a:ln>
              <a:noFill/>
            </a:ln>
          </p:spPr>
        </p:pic>
      </p:grpSp>
      <p:grpSp>
        <p:nvGrpSpPr>
          <p:cNvPr id="3" name="Group 2">
            <a:extLst>
              <a:ext uri="{FF2B5EF4-FFF2-40B4-BE49-F238E27FC236}">
                <a16:creationId xmlns:a16="http://schemas.microsoft.com/office/drawing/2014/main" id="{C6F63D19-9C42-4677-8DD2-9CABDC6C008F}"/>
              </a:ext>
            </a:extLst>
          </p:cNvPr>
          <p:cNvGrpSpPr/>
          <p:nvPr/>
        </p:nvGrpSpPr>
        <p:grpSpPr>
          <a:xfrm>
            <a:off x="8058970" y="5927730"/>
            <a:ext cx="334293" cy="334293"/>
            <a:chOff x="8230756" y="6036032"/>
            <a:chExt cx="416212" cy="416212"/>
          </a:xfrm>
        </p:grpSpPr>
        <p:sp>
          <p:nvSpPr>
            <p:cNvPr id="80" name="Oval 79">
              <a:extLst>
                <a:ext uri="{FF2B5EF4-FFF2-40B4-BE49-F238E27FC236}">
                  <a16:creationId xmlns:a16="http://schemas.microsoft.com/office/drawing/2014/main" id="{372A2DC9-44A8-4517-95C5-1592A6509244}"/>
                </a:ext>
              </a:extLst>
            </p:cNvPr>
            <p:cNvSpPr/>
            <p:nvPr/>
          </p:nvSpPr>
          <p:spPr bwMode="auto">
            <a:xfrm>
              <a:off x="8230756" y="6036032"/>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p>
          </p:txBody>
        </p:sp>
        <p:pic>
          <p:nvPicPr>
            <p:cNvPr id="82" name="Picture 81">
              <a:extLst>
                <a:ext uri="{FF2B5EF4-FFF2-40B4-BE49-F238E27FC236}">
                  <a16:creationId xmlns:a16="http://schemas.microsoft.com/office/drawing/2014/main" id="{BABF7C46-9F4F-4EEA-9ABF-78FEEF5DE93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18431" y="6123707"/>
              <a:ext cx="240862" cy="240862"/>
            </a:xfrm>
            <a:prstGeom prst="rect">
              <a:avLst/>
            </a:prstGeom>
            <a:ln>
              <a:noFill/>
            </a:ln>
          </p:spPr>
        </p:pic>
      </p:grpSp>
      <p:grpSp>
        <p:nvGrpSpPr>
          <p:cNvPr id="236" name="Group 235">
            <a:extLst>
              <a:ext uri="{FF2B5EF4-FFF2-40B4-BE49-F238E27FC236}">
                <a16:creationId xmlns:a16="http://schemas.microsoft.com/office/drawing/2014/main" id="{6C37C5F8-83B9-431B-892C-26E82E7DE4E4}"/>
              </a:ext>
            </a:extLst>
          </p:cNvPr>
          <p:cNvGrpSpPr/>
          <p:nvPr/>
        </p:nvGrpSpPr>
        <p:grpSpPr>
          <a:xfrm>
            <a:off x="8423942" y="2553484"/>
            <a:ext cx="2882899" cy="1300320"/>
            <a:chOff x="8984518" y="2407700"/>
            <a:chExt cx="3589359" cy="1618966"/>
          </a:xfrm>
        </p:grpSpPr>
        <p:sp>
          <p:nvSpPr>
            <p:cNvPr id="146" name="Oval 145">
              <a:extLst>
                <a:ext uri="{FF2B5EF4-FFF2-40B4-BE49-F238E27FC236}">
                  <a16:creationId xmlns:a16="http://schemas.microsoft.com/office/drawing/2014/main" id="{FD0C7EE5-D858-4DC6-8B45-E7ADB3070923}"/>
                </a:ext>
              </a:extLst>
            </p:cNvPr>
            <p:cNvSpPr/>
            <p:nvPr/>
          </p:nvSpPr>
          <p:spPr bwMode="auto">
            <a:xfrm>
              <a:off x="9165317" y="2587084"/>
              <a:ext cx="1257364" cy="1260198"/>
            </a:xfrm>
            <a:prstGeom prst="ellipse">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dirty="0">
                  <a:gradFill>
                    <a:gsLst>
                      <a:gs pos="1250">
                        <a:schemeClr val="bg1"/>
                      </a:gs>
                      <a:gs pos="100000">
                        <a:schemeClr val="bg1"/>
                      </a:gs>
                    </a:gsLst>
                    <a:lin ang="5400000" scaled="0"/>
                  </a:gradFill>
                  <a:ea typeface="Segoe UI" pitchFamily="34" charset="0"/>
                  <a:cs typeface="Segoe UI" pitchFamily="34" charset="0"/>
                </a:rPr>
                <a:t>AI</a:t>
              </a:r>
            </a:p>
          </p:txBody>
        </p:sp>
        <p:sp>
          <p:nvSpPr>
            <p:cNvPr id="159" name="Rectangle 158">
              <a:extLst>
                <a:ext uri="{FF2B5EF4-FFF2-40B4-BE49-F238E27FC236}">
                  <a16:creationId xmlns:a16="http://schemas.microsoft.com/office/drawing/2014/main" id="{D13E5993-020B-4F41-BC0C-DD6FCF7836BC}"/>
                </a:ext>
              </a:extLst>
            </p:cNvPr>
            <p:cNvSpPr/>
            <p:nvPr/>
          </p:nvSpPr>
          <p:spPr>
            <a:xfrm>
              <a:off x="10621564" y="3010567"/>
              <a:ext cx="1952313" cy="415371"/>
            </a:xfrm>
            <a:prstGeom prst="rect">
              <a:avLst/>
            </a:prstGeom>
          </p:spPr>
          <p:txBody>
            <a:bodyPr wrap="none">
              <a:spAutoFit/>
            </a:bodyPr>
            <a:lstStyle/>
            <a:p>
              <a:r>
                <a:rPr lang="en-US" sz="1568">
                  <a:gradFill>
                    <a:gsLst>
                      <a:gs pos="1250">
                        <a:schemeClr val="tx1"/>
                      </a:gs>
                      <a:gs pos="100000">
                        <a:schemeClr val="tx1"/>
                      </a:gs>
                    </a:gsLst>
                    <a:lin ang="5400000" scaled="0"/>
                  </a:gradFill>
                </a:rPr>
                <a:t>Intelligent tools</a:t>
              </a:r>
            </a:p>
          </p:txBody>
        </p:sp>
        <p:sp>
          <p:nvSpPr>
            <p:cNvPr id="162" name="Circle: Hollow 161">
              <a:extLst>
                <a:ext uri="{FF2B5EF4-FFF2-40B4-BE49-F238E27FC236}">
                  <a16:creationId xmlns:a16="http://schemas.microsoft.com/office/drawing/2014/main" id="{4A8CB501-7BBC-449C-B98E-EB987A0C23F1}"/>
                </a:ext>
              </a:extLst>
            </p:cNvPr>
            <p:cNvSpPr/>
            <p:nvPr/>
          </p:nvSpPr>
          <p:spPr bwMode="auto">
            <a:xfrm>
              <a:off x="8984518" y="2407700"/>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chemeClr val="tx1"/>
                </a:solidFill>
                <a:cs typeface="Segoe UI" pitchFamily="34" charset="0"/>
              </a:endParaRPr>
            </a:p>
          </p:txBody>
        </p:sp>
      </p:grpSp>
    </p:spTree>
    <p:extLst>
      <p:ext uri="{BB962C8B-B14F-4D97-AF65-F5344CB8AC3E}">
        <p14:creationId xmlns:p14="http://schemas.microsoft.com/office/powerpoint/2010/main" val="209464687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E50B-BFAE-4DAE-837C-F9C73C92DC55}"/>
              </a:ext>
            </a:extLst>
          </p:cNvPr>
          <p:cNvSpPr>
            <a:spLocks noGrp="1"/>
          </p:cNvSpPr>
          <p:nvPr>
            <p:ph type="title"/>
          </p:nvPr>
        </p:nvSpPr>
        <p:spPr/>
        <p:txBody>
          <a:bodyPr/>
          <a:lstStyle/>
          <a:p>
            <a:r>
              <a:rPr lang="de-AT" dirty="0"/>
              <a:t>Microsoft Bot Framework</a:t>
            </a:r>
          </a:p>
        </p:txBody>
      </p:sp>
      <p:pic>
        <p:nvPicPr>
          <p:cNvPr id="3" name="Content Placeholder 3">
            <a:extLst>
              <a:ext uri="{FF2B5EF4-FFF2-40B4-BE49-F238E27FC236}">
                <a16:creationId xmlns:a16="http://schemas.microsoft.com/office/drawing/2014/main" id="{2A74033E-5DEF-4DB3-AB38-BCE7898CAAC5}"/>
              </a:ext>
            </a:extLst>
          </p:cNvPr>
          <p:cNvPicPr>
            <a:picLocks noChangeAspect="1"/>
          </p:cNvPicPr>
          <p:nvPr/>
        </p:nvPicPr>
        <p:blipFill>
          <a:blip r:embed="rId2"/>
          <a:stretch>
            <a:fillRect/>
          </a:stretch>
        </p:blipFill>
        <p:spPr>
          <a:xfrm>
            <a:off x="225362" y="1430338"/>
            <a:ext cx="11767298" cy="4631454"/>
          </a:xfrm>
          <a:prstGeom prst="rect">
            <a:avLst/>
          </a:prstGeom>
        </p:spPr>
      </p:pic>
    </p:spTree>
    <p:extLst>
      <p:ext uri="{BB962C8B-B14F-4D97-AF65-F5344CB8AC3E}">
        <p14:creationId xmlns:p14="http://schemas.microsoft.com/office/powerpoint/2010/main" val="352676665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Modelling your conversation</a:t>
            </a:r>
          </a:p>
        </p:txBody>
      </p:sp>
      <p:cxnSp>
        <p:nvCxnSpPr>
          <p:cNvPr id="10" name="Straight Arrow Connector 9"/>
          <p:cNvCxnSpPr>
            <a:cxnSpLocks/>
          </p:cNvCxnSpPr>
          <p:nvPr/>
        </p:nvCxnSpPr>
        <p:spPr>
          <a:xfrm flipV="1">
            <a:off x="719220" y="1178201"/>
            <a:ext cx="0" cy="5050254"/>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113808" y="3524522"/>
            <a:ext cx="5050255" cy="392245"/>
          </a:xfrm>
          <a:prstGeom prst="rect">
            <a:avLst/>
          </a:prstGeom>
          <a:noFill/>
        </p:spPr>
        <p:txBody>
          <a:bodyPr wrap="square" rtlCol="0">
            <a:spAutoFit/>
          </a:bodyPr>
          <a:lstStyle/>
          <a:p>
            <a:pPr algn="ctr" defTabSz="914225">
              <a:defRPr/>
            </a:pPr>
            <a:r>
              <a:rPr lang="en-GB" sz="1961" dirty="0">
                <a:solidFill>
                  <a:prstClr val="black"/>
                </a:solidFill>
                <a:latin typeface="+mj-lt"/>
                <a:cs typeface="Segoe UI Semilight" panose="020B0402040204020203" pitchFamily="34" charset="0"/>
              </a:rPr>
              <a:t>Flexibility</a:t>
            </a:r>
          </a:p>
        </p:txBody>
      </p:sp>
      <p:sp>
        <p:nvSpPr>
          <p:cNvPr id="37" name="TextBox 36"/>
          <p:cNvSpPr txBox="1"/>
          <p:nvPr/>
        </p:nvSpPr>
        <p:spPr>
          <a:xfrm>
            <a:off x="681126" y="6291788"/>
            <a:ext cx="11265116" cy="392245"/>
          </a:xfrm>
          <a:prstGeom prst="rect">
            <a:avLst/>
          </a:prstGeom>
          <a:noFill/>
        </p:spPr>
        <p:txBody>
          <a:bodyPr wrap="square" rtlCol="0">
            <a:spAutoFit/>
          </a:bodyPr>
          <a:lstStyle/>
          <a:p>
            <a:pPr algn="ctr" defTabSz="914225">
              <a:defRPr/>
            </a:pPr>
            <a:r>
              <a:rPr lang="en-GB" sz="1961" dirty="0">
                <a:solidFill>
                  <a:prstClr val="black"/>
                </a:solidFill>
                <a:latin typeface="+mj-lt"/>
                <a:cs typeface="Segoe UI Semilight" panose="020B0402040204020203" pitchFamily="34" charset="0"/>
              </a:rPr>
              <a:t>Effort to implement</a:t>
            </a:r>
          </a:p>
        </p:txBody>
      </p:sp>
      <p:cxnSp>
        <p:nvCxnSpPr>
          <p:cNvPr id="15" name="Straight Arrow Connector 14"/>
          <p:cNvCxnSpPr>
            <a:cxnSpLocks/>
          </p:cNvCxnSpPr>
          <p:nvPr/>
        </p:nvCxnSpPr>
        <p:spPr>
          <a:xfrm>
            <a:off x="681126" y="6188662"/>
            <a:ext cx="11265116"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234081" y="1755994"/>
            <a:ext cx="1592517" cy="392245"/>
            <a:chOff x="4024192" y="1957658"/>
            <a:chExt cx="1592743" cy="392301"/>
          </a:xfrm>
        </p:grpSpPr>
        <p:sp>
          <p:nvSpPr>
            <p:cNvPr id="17" name="Oval 16"/>
            <p:cNvSpPr/>
            <p:nvPr/>
          </p:nvSpPr>
          <p:spPr>
            <a:xfrm>
              <a:off x="4024192" y="2054384"/>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dirty="0">
                <a:solidFill>
                  <a:prstClr val="white"/>
                </a:solidFill>
                <a:latin typeface="Segoe UI Semilight" panose="020B0402040204020203" pitchFamily="34" charset="0"/>
                <a:cs typeface="Segoe UI Semilight" panose="020B0402040204020203" pitchFamily="34" charset="0"/>
              </a:endParaRPr>
            </a:p>
          </p:txBody>
        </p:sp>
        <p:sp>
          <p:nvSpPr>
            <p:cNvPr id="19" name="TextBox 18"/>
            <p:cNvSpPr txBox="1"/>
            <p:nvPr/>
          </p:nvSpPr>
          <p:spPr>
            <a:xfrm>
              <a:off x="4288878" y="1957658"/>
              <a:ext cx="1328057" cy="392301"/>
            </a:xfrm>
            <a:prstGeom prst="rect">
              <a:avLst/>
            </a:prstGeom>
            <a:noFill/>
          </p:spPr>
          <p:txBody>
            <a:bodyPr wrap="square" rtlCol="0">
              <a:spAutoFit/>
            </a:bodyPr>
            <a:lstStyle/>
            <a:p>
              <a:pPr defTabSz="914225">
                <a:defRPr/>
              </a:pPr>
              <a:r>
                <a:rPr lang="en-GB" sz="1961" dirty="0">
                  <a:solidFill>
                    <a:prstClr val="black"/>
                  </a:solidFill>
                  <a:cs typeface="Segoe UI Semibold" panose="020B0702040204020203" pitchFamily="34" charset="0"/>
                </a:rPr>
                <a:t>Dialogs</a:t>
              </a:r>
            </a:p>
          </p:txBody>
        </p:sp>
      </p:grpSp>
      <p:grpSp>
        <p:nvGrpSpPr>
          <p:cNvPr id="22" name="Group 21"/>
          <p:cNvGrpSpPr/>
          <p:nvPr/>
        </p:nvGrpSpPr>
        <p:grpSpPr>
          <a:xfrm>
            <a:off x="2550375" y="3751128"/>
            <a:ext cx="1538829" cy="392245"/>
            <a:chOff x="2602966" y="3958975"/>
            <a:chExt cx="1539048" cy="392301"/>
          </a:xfrm>
        </p:grpSpPr>
        <p:sp>
          <p:nvSpPr>
            <p:cNvPr id="50" name="Oval 49"/>
            <p:cNvSpPr/>
            <p:nvPr/>
          </p:nvSpPr>
          <p:spPr>
            <a:xfrm>
              <a:off x="2602966" y="4044699"/>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dirty="0">
                <a:solidFill>
                  <a:prstClr val="white"/>
                </a:solidFill>
                <a:latin typeface="Segoe UI Semilight" panose="020B0402040204020203" pitchFamily="34" charset="0"/>
                <a:cs typeface="Segoe UI Semilight" panose="020B0402040204020203" pitchFamily="34" charset="0"/>
              </a:endParaRPr>
            </a:p>
          </p:txBody>
        </p:sp>
        <p:sp>
          <p:nvSpPr>
            <p:cNvPr id="51" name="TextBox 50"/>
            <p:cNvSpPr txBox="1"/>
            <p:nvPr/>
          </p:nvSpPr>
          <p:spPr>
            <a:xfrm>
              <a:off x="2813957" y="3958975"/>
              <a:ext cx="1328057" cy="392301"/>
            </a:xfrm>
            <a:prstGeom prst="rect">
              <a:avLst/>
            </a:prstGeom>
            <a:noFill/>
          </p:spPr>
          <p:txBody>
            <a:bodyPr wrap="square" rtlCol="0">
              <a:spAutoFit/>
            </a:bodyPr>
            <a:lstStyle/>
            <a:p>
              <a:pPr defTabSz="914225">
                <a:defRPr/>
              </a:pPr>
              <a:r>
                <a:rPr lang="en-GB" sz="1961" dirty="0" err="1">
                  <a:solidFill>
                    <a:prstClr val="black"/>
                  </a:solidFill>
                  <a:cs typeface="Segoe UI Semibold" panose="020B0702040204020203" pitchFamily="34" charset="0"/>
                </a:rPr>
                <a:t>FormFlow</a:t>
              </a:r>
              <a:endParaRPr lang="en-GB" sz="1961" dirty="0">
                <a:solidFill>
                  <a:prstClr val="black"/>
                </a:solidFill>
                <a:cs typeface="Segoe UI Semibold" panose="020B0702040204020203" pitchFamily="34" charset="0"/>
              </a:endParaRPr>
            </a:p>
          </p:txBody>
        </p:sp>
      </p:grpSp>
      <p:grpSp>
        <p:nvGrpSpPr>
          <p:cNvPr id="21" name="Group 20"/>
          <p:cNvGrpSpPr/>
          <p:nvPr/>
        </p:nvGrpSpPr>
        <p:grpSpPr>
          <a:xfrm>
            <a:off x="888586" y="5631443"/>
            <a:ext cx="1566020" cy="392245"/>
            <a:chOff x="887847" y="5798262"/>
            <a:chExt cx="1566243" cy="392301"/>
          </a:xfrm>
        </p:grpSpPr>
        <p:sp>
          <p:nvSpPr>
            <p:cNvPr id="53" name="Oval 52"/>
            <p:cNvSpPr/>
            <p:nvPr/>
          </p:nvSpPr>
          <p:spPr>
            <a:xfrm>
              <a:off x="887847" y="5892113"/>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dirty="0">
                <a:solidFill>
                  <a:prstClr val="white"/>
                </a:solidFill>
                <a:latin typeface="Segoe UI Semilight" panose="020B0402040204020203" pitchFamily="34" charset="0"/>
                <a:cs typeface="Segoe UI Semilight" panose="020B0402040204020203" pitchFamily="34" charset="0"/>
              </a:endParaRPr>
            </a:p>
          </p:txBody>
        </p:sp>
        <p:sp>
          <p:nvSpPr>
            <p:cNvPr id="54" name="TextBox 53"/>
            <p:cNvSpPr txBox="1"/>
            <p:nvPr/>
          </p:nvSpPr>
          <p:spPr>
            <a:xfrm>
              <a:off x="1126033" y="5798262"/>
              <a:ext cx="1328057" cy="392301"/>
            </a:xfrm>
            <a:prstGeom prst="rect">
              <a:avLst/>
            </a:prstGeom>
            <a:noFill/>
          </p:spPr>
          <p:txBody>
            <a:bodyPr wrap="square" rtlCol="0">
              <a:spAutoFit/>
            </a:bodyPr>
            <a:lstStyle/>
            <a:p>
              <a:pPr defTabSz="914225">
                <a:defRPr/>
              </a:pPr>
              <a:r>
                <a:rPr lang="en-GB" sz="1961" dirty="0" err="1">
                  <a:solidFill>
                    <a:prstClr val="black"/>
                  </a:solidFill>
                  <a:cs typeface="Segoe UI Semibold" panose="020B0702040204020203" pitchFamily="34" charset="0"/>
                </a:rPr>
                <a:t>QnA</a:t>
              </a:r>
              <a:endParaRPr lang="en-GB" sz="1961" dirty="0">
                <a:solidFill>
                  <a:prstClr val="black"/>
                </a:solidFill>
                <a:cs typeface="Segoe UI Semibold" panose="020B0702040204020203" pitchFamily="34" charset="0"/>
              </a:endParaRPr>
            </a:p>
          </p:txBody>
        </p:sp>
      </p:grpSp>
      <p:grpSp>
        <p:nvGrpSpPr>
          <p:cNvPr id="23" name="Group 22"/>
          <p:cNvGrpSpPr/>
          <p:nvPr/>
        </p:nvGrpSpPr>
        <p:grpSpPr>
          <a:xfrm>
            <a:off x="9469635" y="1616075"/>
            <a:ext cx="1592852" cy="392245"/>
            <a:chOff x="10408023" y="1372853"/>
            <a:chExt cx="1593078" cy="392301"/>
          </a:xfrm>
        </p:grpSpPr>
        <p:sp>
          <p:nvSpPr>
            <p:cNvPr id="55" name="Oval 54"/>
            <p:cNvSpPr/>
            <p:nvPr/>
          </p:nvSpPr>
          <p:spPr>
            <a:xfrm>
              <a:off x="10408023" y="1463509"/>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dirty="0">
                <a:solidFill>
                  <a:prstClr val="white"/>
                </a:solidFill>
                <a:latin typeface="Segoe UI Semilight" panose="020B0402040204020203" pitchFamily="34" charset="0"/>
                <a:cs typeface="Segoe UI Semilight" panose="020B0402040204020203" pitchFamily="34" charset="0"/>
              </a:endParaRPr>
            </a:p>
          </p:txBody>
        </p:sp>
        <p:sp>
          <p:nvSpPr>
            <p:cNvPr id="56" name="TextBox 55"/>
            <p:cNvSpPr txBox="1"/>
            <p:nvPr/>
          </p:nvSpPr>
          <p:spPr>
            <a:xfrm>
              <a:off x="10673044" y="1372853"/>
              <a:ext cx="1328057" cy="392301"/>
            </a:xfrm>
            <a:prstGeom prst="rect">
              <a:avLst/>
            </a:prstGeom>
            <a:noFill/>
          </p:spPr>
          <p:txBody>
            <a:bodyPr wrap="square" rtlCol="0">
              <a:spAutoFit/>
            </a:bodyPr>
            <a:lstStyle/>
            <a:p>
              <a:pPr defTabSz="914225">
                <a:defRPr/>
              </a:pPr>
              <a:r>
                <a:rPr lang="en-GB" sz="1961" dirty="0">
                  <a:solidFill>
                    <a:prstClr val="black"/>
                  </a:solidFill>
                  <a:cs typeface="Segoe UI Semibold" panose="020B0702040204020203" pitchFamily="34" charset="0"/>
                </a:rPr>
                <a:t>Bespoke</a:t>
              </a:r>
            </a:p>
          </p:txBody>
        </p:sp>
      </p:grpSp>
      <p:pic>
        <p:nvPicPr>
          <p:cNvPr id="57" name="Picture 56"/>
          <p:cNvPicPr>
            <a:picLocks noChangeAspect="1"/>
          </p:cNvPicPr>
          <p:nvPr/>
        </p:nvPicPr>
        <p:blipFill>
          <a:blip r:embed="rId3"/>
          <a:stretch>
            <a:fillRect/>
          </a:stretch>
        </p:blipFill>
        <p:spPr>
          <a:xfrm rot="5400000">
            <a:off x="9394296" y="3050568"/>
            <a:ext cx="6994168" cy="894007"/>
          </a:xfrm>
          <a:prstGeom prst="rect">
            <a:avLst/>
          </a:prstGeom>
        </p:spPr>
      </p:pic>
      <p:sp>
        <p:nvSpPr>
          <p:cNvPr id="27" name="TextBox 26"/>
          <p:cNvSpPr txBox="1"/>
          <p:nvPr/>
        </p:nvSpPr>
        <p:spPr>
          <a:xfrm>
            <a:off x="856821" y="4928190"/>
            <a:ext cx="2866731" cy="693970"/>
          </a:xfrm>
          <a:prstGeom prst="rect">
            <a:avLst/>
          </a:prstGeom>
          <a:noFill/>
        </p:spPr>
        <p:txBody>
          <a:bodyPr wrap="square" rtlCol="0">
            <a:spAutoFit/>
          </a:bodyPr>
          <a:lstStyle/>
          <a:p>
            <a:pPr defTabSz="914225">
              <a:defRPr/>
            </a:pPr>
            <a:r>
              <a:rPr lang="en-GB" sz="1961" dirty="0">
                <a:solidFill>
                  <a:prstClr val="black"/>
                </a:solidFill>
                <a:latin typeface="+mj-lt"/>
                <a:cs typeface="Segoe UI Semilight" panose="020B0402040204020203" pitchFamily="34" charset="0"/>
              </a:rPr>
              <a:t>FAQs,</a:t>
            </a:r>
          </a:p>
          <a:p>
            <a:pPr defTabSz="914225">
              <a:defRPr/>
            </a:pPr>
            <a:r>
              <a:rPr lang="en-GB" sz="1961" dirty="0">
                <a:solidFill>
                  <a:prstClr val="black"/>
                </a:solidFill>
                <a:latin typeface="+mj-lt"/>
                <a:cs typeface="Segoe UI Semilight" panose="020B0402040204020203" pitchFamily="34" charset="0"/>
              </a:rPr>
              <a:t>command &amp; control</a:t>
            </a:r>
          </a:p>
        </p:txBody>
      </p:sp>
      <p:sp>
        <p:nvSpPr>
          <p:cNvPr id="64" name="TextBox 63"/>
          <p:cNvSpPr txBox="1"/>
          <p:nvPr/>
        </p:nvSpPr>
        <p:spPr>
          <a:xfrm>
            <a:off x="2454606" y="3054632"/>
            <a:ext cx="2866731" cy="693970"/>
          </a:xfrm>
          <a:prstGeom prst="rect">
            <a:avLst/>
          </a:prstGeom>
          <a:noFill/>
        </p:spPr>
        <p:txBody>
          <a:bodyPr wrap="square" rtlCol="0">
            <a:spAutoFit/>
          </a:bodyPr>
          <a:lstStyle/>
          <a:p>
            <a:pPr defTabSz="914225">
              <a:defRPr/>
            </a:pPr>
            <a:r>
              <a:rPr lang="en-GB" sz="1961" dirty="0">
                <a:solidFill>
                  <a:prstClr val="black"/>
                </a:solidFill>
                <a:latin typeface="+mj-lt"/>
                <a:cs typeface="Segoe UI Semilight" panose="020B0402040204020203" pitchFamily="34" charset="0"/>
              </a:rPr>
              <a:t>Data capture,</a:t>
            </a:r>
          </a:p>
          <a:p>
            <a:pPr defTabSz="914225">
              <a:defRPr/>
            </a:pPr>
            <a:r>
              <a:rPr lang="en-GB" sz="1961" dirty="0">
                <a:solidFill>
                  <a:prstClr val="black"/>
                </a:solidFill>
                <a:latin typeface="+mj-lt"/>
                <a:cs typeface="Segoe UI Semilight" panose="020B0402040204020203" pitchFamily="34" charset="0"/>
              </a:rPr>
              <a:t>“Web forms” scenarios</a:t>
            </a:r>
          </a:p>
        </p:txBody>
      </p:sp>
      <p:sp>
        <p:nvSpPr>
          <p:cNvPr id="65" name="TextBox 64"/>
          <p:cNvSpPr txBox="1"/>
          <p:nvPr/>
        </p:nvSpPr>
        <p:spPr>
          <a:xfrm>
            <a:off x="4151548" y="1392257"/>
            <a:ext cx="3131091" cy="392245"/>
          </a:xfrm>
          <a:prstGeom prst="rect">
            <a:avLst/>
          </a:prstGeom>
          <a:noFill/>
        </p:spPr>
        <p:txBody>
          <a:bodyPr wrap="square" rtlCol="0">
            <a:spAutoFit/>
          </a:bodyPr>
          <a:lstStyle/>
          <a:p>
            <a:pPr defTabSz="914225">
              <a:defRPr/>
            </a:pPr>
            <a:r>
              <a:rPr lang="en-GB" sz="1961" dirty="0">
                <a:solidFill>
                  <a:prstClr val="black"/>
                </a:solidFill>
                <a:latin typeface="+mj-lt"/>
                <a:cs typeface="Segoe UI Semilight" panose="020B0402040204020203" pitchFamily="34" charset="0"/>
              </a:rPr>
              <a:t>Multi layered conversations</a:t>
            </a:r>
          </a:p>
        </p:txBody>
      </p:sp>
      <p:sp>
        <p:nvSpPr>
          <p:cNvPr id="66" name="TextBox 65"/>
          <p:cNvSpPr txBox="1"/>
          <p:nvPr/>
        </p:nvSpPr>
        <p:spPr>
          <a:xfrm>
            <a:off x="9382415" y="876390"/>
            <a:ext cx="2866731" cy="693970"/>
          </a:xfrm>
          <a:prstGeom prst="rect">
            <a:avLst/>
          </a:prstGeom>
          <a:noFill/>
        </p:spPr>
        <p:txBody>
          <a:bodyPr wrap="square" rtlCol="0">
            <a:spAutoFit/>
          </a:bodyPr>
          <a:lstStyle/>
          <a:p>
            <a:pPr defTabSz="914225">
              <a:defRPr/>
            </a:pPr>
            <a:r>
              <a:rPr lang="en-GB" sz="1961" dirty="0">
                <a:solidFill>
                  <a:prstClr val="black"/>
                </a:solidFill>
                <a:latin typeface="+mj-lt"/>
                <a:cs typeface="Segoe UI Semilight" panose="020B0402040204020203" pitchFamily="34" charset="0"/>
              </a:rPr>
              <a:t>Roll your own</a:t>
            </a:r>
          </a:p>
          <a:p>
            <a:pPr defTabSz="914225">
              <a:defRPr/>
            </a:pPr>
            <a:r>
              <a:rPr lang="en-GB" sz="1961" dirty="0">
                <a:solidFill>
                  <a:prstClr val="black"/>
                </a:solidFill>
                <a:latin typeface="+mj-lt"/>
                <a:cs typeface="Segoe UI Semilight" panose="020B0402040204020203" pitchFamily="34" charset="0"/>
              </a:rPr>
              <a:t>state management etc.</a:t>
            </a:r>
          </a:p>
        </p:txBody>
      </p:sp>
    </p:spTree>
    <p:extLst>
      <p:ext uri="{BB962C8B-B14F-4D97-AF65-F5344CB8AC3E}">
        <p14:creationId xmlns:p14="http://schemas.microsoft.com/office/powerpoint/2010/main" val="1778814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7" grpId="0"/>
      <p:bldP spid="27" grpId="0"/>
      <p:bldP spid="64" grpId="0"/>
      <p:bldP spid="65" grpId="0"/>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2256-0E13-434F-8849-22F36F0D9E9A}"/>
              </a:ext>
            </a:extLst>
          </p:cNvPr>
          <p:cNvSpPr>
            <a:spLocks noGrp="1"/>
          </p:cNvSpPr>
          <p:nvPr>
            <p:ph type="title"/>
          </p:nvPr>
        </p:nvSpPr>
        <p:spPr/>
        <p:txBody>
          <a:bodyPr/>
          <a:lstStyle/>
          <a:p>
            <a:r>
              <a:rPr lang="en-US" dirty="0"/>
              <a:t>Conversational mechanisms</a:t>
            </a:r>
          </a:p>
        </p:txBody>
      </p:sp>
      <p:sp>
        <p:nvSpPr>
          <p:cNvPr id="3" name="Text Placeholder 2">
            <a:extLst>
              <a:ext uri="{FF2B5EF4-FFF2-40B4-BE49-F238E27FC236}">
                <a16:creationId xmlns:a16="http://schemas.microsoft.com/office/drawing/2014/main" id="{F6441DA3-7161-4D64-B9F0-FE7A955DED10}"/>
              </a:ext>
            </a:extLst>
          </p:cNvPr>
          <p:cNvSpPr>
            <a:spLocks noGrp="1"/>
          </p:cNvSpPr>
          <p:nvPr>
            <p:ph type="body" sz="quarter" idx="10"/>
          </p:nvPr>
        </p:nvSpPr>
        <p:spPr>
          <a:xfrm>
            <a:off x="269240" y="1189494"/>
            <a:ext cx="7801610" cy="5344656"/>
          </a:xfrm>
        </p:spPr>
        <p:txBody>
          <a:bodyPr/>
          <a:lstStyle/>
          <a:p>
            <a:pPr marL="457200" indent="-457200">
              <a:buFont typeface="Arial" panose="020B0604020202020204" pitchFamily="34" charset="0"/>
              <a:buChar char="•"/>
            </a:pPr>
            <a:r>
              <a:rPr lang="en-US" sz="3600" dirty="0">
                <a:solidFill>
                  <a:schemeClr val="tx1"/>
                </a:solidFill>
              </a:rPr>
              <a:t>Text, with optional media attachments</a:t>
            </a:r>
          </a:p>
          <a:p>
            <a:pPr marL="566997" lvl="1" indent="-342900">
              <a:buFont typeface="Arial" panose="020B0604020202020204" pitchFamily="34" charset="0"/>
              <a:buChar char="•"/>
            </a:pPr>
            <a:r>
              <a:rPr lang="en-US" sz="2000" dirty="0">
                <a:solidFill>
                  <a:schemeClr val="tx1"/>
                </a:solidFill>
              </a:rPr>
              <a:t>Traditional chat, can contain media attachments</a:t>
            </a:r>
            <a:br>
              <a:rPr lang="en-US" sz="2000" dirty="0">
                <a:solidFill>
                  <a:schemeClr val="tx1"/>
                </a:solidFill>
              </a:rPr>
            </a:br>
            <a:r>
              <a:rPr lang="en-US" sz="2000" dirty="0">
                <a:solidFill>
                  <a:schemeClr val="tx1"/>
                </a:solidFill>
              </a:rPr>
              <a:t>(e.g., image, video, audio, file)</a:t>
            </a:r>
          </a:p>
          <a:p>
            <a:pPr marL="457200" indent="-457200">
              <a:spcBef>
                <a:spcPts val="1765"/>
              </a:spcBef>
              <a:buFont typeface="Arial" panose="020B0604020202020204" pitchFamily="34" charset="0"/>
              <a:buChar char="•"/>
            </a:pPr>
            <a:r>
              <a:rPr lang="en-US" sz="3600" dirty="0">
                <a:solidFill>
                  <a:schemeClr val="tx1"/>
                </a:solidFill>
              </a:rPr>
              <a:t>Input prompts</a:t>
            </a:r>
          </a:p>
          <a:p>
            <a:pPr marL="566997" lvl="1" indent="-342900">
              <a:buFont typeface="Arial" panose="020B0604020202020204" pitchFamily="34" charset="0"/>
              <a:buChar char="•"/>
            </a:pPr>
            <a:r>
              <a:rPr lang="en-US" sz="2000" dirty="0">
                <a:solidFill>
                  <a:schemeClr val="tx1"/>
                </a:solidFill>
              </a:rPr>
              <a:t>Suggested actions: Buttons, numbered items in a list, etc.</a:t>
            </a:r>
          </a:p>
          <a:p>
            <a:pPr marL="457200" indent="-457200">
              <a:spcBef>
                <a:spcPts val="1765"/>
              </a:spcBef>
              <a:buFont typeface="Arial" panose="020B0604020202020204" pitchFamily="34" charset="0"/>
              <a:buChar char="•"/>
            </a:pPr>
            <a:r>
              <a:rPr lang="en-US" sz="3600" dirty="0">
                <a:solidFill>
                  <a:schemeClr val="tx1"/>
                </a:solidFill>
              </a:rPr>
              <a:t>Rich cards, rendered as a list or carousel</a:t>
            </a:r>
          </a:p>
          <a:p>
            <a:pPr marL="566997" lvl="1" indent="-342900">
              <a:buFont typeface="Arial" panose="020B0604020202020204" pitchFamily="34" charset="0"/>
              <a:buChar char="•"/>
            </a:pPr>
            <a:r>
              <a:rPr lang="en-US" sz="2000" dirty="0">
                <a:solidFill>
                  <a:schemeClr val="tx1"/>
                </a:solidFill>
              </a:rPr>
              <a:t>Images, buttons, audio, animations, video, user sign-in, etc.</a:t>
            </a:r>
          </a:p>
          <a:p>
            <a:pPr marL="566997" lvl="1" indent="-342900">
              <a:buFont typeface="Arial" panose="020B0604020202020204" pitchFamily="34" charset="0"/>
              <a:buChar char="•"/>
            </a:pPr>
            <a:r>
              <a:rPr lang="en-US" sz="2000" dirty="0">
                <a:solidFill>
                  <a:schemeClr val="tx1"/>
                </a:solidFill>
              </a:rPr>
              <a:t>Hero | Audio | Animation | Thumbnail | Receipt | Sign In | </a:t>
            </a:r>
            <a:br>
              <a:rPr lang="en-US" sz="2000" dirty="0">
                <a:solidFill>
                  <a:schemeClr val="tx1"/>
                </a:solidFill>
              </a:rPr>
            </a:br>
            <a:r>
              <a:rPr lang="en-US" sz="2000" dirty="0">
                <a:solidFill>
                  <a:schemeClr val="tx1"/>
                </a:solidFill>
              </a:rPr>
              <a:t>Video | Adaptive | Purchase</a:t>
            </a:r>
          </a:p>
          <a:p>
            <a:pPr marL="457200" indent="-457200">
              <a:spcBef>
                <a:spcPts val="1765"/>
              </a:spcBef>
              <a:buFont typeface="Arial" panose="020B0604020202020204" pitchFamily="34" charset="0"/>
              <a:buChar char="•"/>
            </a:pPr>
            <a:r>
              <a:rPr lang="en-US" sz="3600" dirty="0">
                <a:solidFill>
                  <a:schemeClr val="tx1"/>
                </a:solidFill>
              </a:rPr>
              <a:t>Speech</a:t>
            </a:r>
          </a:p>
          <a:p>
            <a:pPr marL="566997" lvl="1" indent="-342900">
              <a:buFont typeface="Arial" panose="020B0604020202020204" pitchFamily="34" charset="0"/>
              <a:buChar char="•"/>
            </a:pPr>
            <a:r>
              <a:rPr lang="en-US" sz="2000" dirty="0">
                <a:solidFill>
                  <a:schemeClr val="tx1"/>
                </a:solidFill>
              </a:rPr>
              <a:t>Text-based chat using Speech Recognition &amp; Synthesis (TTS)</a:t>
            </a:r>
          </a:p>
        </p:txBody>
      </p:sp>
      <p:pic>
        <p:nvPicPr>
          <p:cNvPr id="4" name="skype-hero-050517-s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1493126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Continuous </a:t>
            </a:r>
            <a:r>
              <a:rPr lang="en-US" dirty="0"/>
              <a:t>Improvement</a:t>
            </a:r>
          </a:p>
        </p:txBody>
      </p:sp>
      <p:sp>
        <p:nvSpPr>
          <p:cNvPr id="5" name="Text Placeholder 4"/>
          <p:cNvSpPr>
            <a:spLocks noGrp="1"/>
          </p:cNvSpPr>
          <p:nvPr>
            <p:ph type="body" sz="quarter" idx="10"/>
          </p:nvPr>
        </p:nvSpPr>
        <p:spPr>
          <a:xfrm>
            <a:off x="269241" y="1187963"/>
            <a:ext cx="5378548" cy="4706866"/>
          </a:xfrm>
        </p:spPr>
        <p:txBody>
          <a:bodyPr/>
          <a:lstStyle/>
          <a:p>
            <a:pPr marL="571500" indent="-571500">
              <a:buFont typeface="Arial" panose="020B0604020202020204" pitchFamily="34" charset="0"/>
              <a:buChar char="•"/>
            </a:pPr>
            <a:r>
              <a:rPr lang="en-US" sz="3529" dirty="0">
                <a:latin typeface="+mj-lt"/>
              </a:rPr>
              <a:t>Instrumentation provided by App Insights; added by default in Bot Service</a:t>
            </a:r>
          </a:p>
          <a:p>
            <a:pPr marL="571500" indent="-571500">
              <a:buFont typeface="Arial" panose="020B0604020202020204" pitchFamily="34" charset="0"/>
              <a:buChar char="•"/>
            </a:pPr>
            <a:r>
              <a:rPr lang="en-US" sz="3529" dirty="0">
                <a:latin typeface="+mj-lt"/>
              </a:rPr>
              <a:t>Extend instrumentation through AI SDK</a:t>
            </a:r>
          </a:p>
          <a:p>
            <a:pPr marL="571500" indent="-571500">
              <a:buFont typeface="Arial" panose="020B0604020202020204" pitchFamily="34" charset="0"/>
              <a:buChar char="•"/>
            </a:pPr>
            <a:r>
              <a:rPr lang="en-US" sz="3529" dirty="0">
                <a:latin typeface="+mj-lt"/>
              </a:rPr>
              <a:t>If you are not building bots that will actually be used, then you are not building bots</a:t>
            </a:r>
          </a:p>
        </p:txBody>
      </p:sp>
      <p:pic>
        <p:nvPicPr>
          <p:cNvPr id="4" name="Picture 2" descr="C:\Users\cestrada\AppData\Local\Temp\SNAGHTML53963c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058" y="513"/>
            <a:ext cx="5197426" cy="8050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19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3000"/>
                                  </p:stCondLst>
                                  <p:childTnLst>
                                    <p:animMotion origin="layout" path="M 1.45833E-6 2.96296E-6 L 1.45833E-6 -0.34144 " pathEditMode="relative" rAng="0" ptsTypes="AA">
                                      <p:cBhvr>
                                        <p:cTn id="6" dur="2000" fill="hold"/>
                                        <p:tgtEl>
                                          <p:spTgt spid="4"/>
                                        </p:tgtEl>
                                        <p:attrNameLst>
                                          <p:attrName>ppt_x</p:attrName>
                                          <p:attrName>ppt_y</p:attrName>
                                        </p:attrNameLst>
                                      </p:cBhvr>
                                      <p:rCtr x="0" y="-17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C177BE-E949-4B17-AC8E-8802F81E98F6}"/>
              </a:ext>
            </a:extLst>
          </p:cNvPr>
          <p:cNvSpPr>
            <a:spLocks noGrp="1"/>
          </p:cNvSpPr>
          <p:nvPr>
            <p:ph type="body" idx="1"/>
          </p:nvPr>
        </p:nvSpPr>
        <p:spPr>
          <a:xfrm>
            <a:off x="520835" y="1447800"/>
            <a:ext cx="4603615" cy="4273549"/>
          </a:xfrm>
        </p:spPr>
        <p:txBody>
          <a:bodyPr anchor="ctr"/>
          <a:lstStyle/>
          <a:p>
            <a:r>
              <a:rPr lang="de-AT" sz="4800" dirty="0"/>
              <a:t>Microsoft </a:t>
            </a:r>
            <a:r>
              <a:rPr lang="de-AT" sz="4800" dirty="0" err="1"/>
              <a:t>Cognitive</a:t>
            </a:r>
            <a:r>
              <a:rPr lang="de-AT" sz="4800" dirty="0"/>
              <a:t> Services</a:t>
            </a:r>
          </a:p>
        </p:txBody>
      </p:sp>
      <p:sp>
        <p:nvSpPr>
          <p:cNvPr id="10" name="Picture Placeholder 9">
            <a:extLst>
              <a:ext uri="{FF2B5EF4-FFF2-40B4-BE49-F238E27FC236}">
                <a16:creationId xmlns:a16="http://schemas.microsoft.com/office/drawing/2014/main" id="{F9A1201A-4840-4362-8D29-1483AF5C7CD7}"/>
              </a:ext>
            </a:extLst>
          </p:cNvPr>
          <p:cNvSpPr>
            <a:spLocks noGrp="1"/>
          </p:cNvSpPr>
          <p:nvPr>
            <p:ph type="pic" sz="quarter" idx="14"/>
          </p:nvPr>
        </p:nvSpPr>
        <p:spPr/>
      </p:sp>
      <p:pic>
        <p:nvPicPr>
          <p:cNvPr id="11" name="Content Placeholder 3" descr="A screenshot of a cell phone&#10;&#10;Description generated with high confidence">
            <a:extLst>
              <a:ext uri="{FF2B5EF4-FFF2-40B4-BE49-F238E27FC236}">
                <a16:creationId xmlns:a16="http://schemas.microsoft.com/office/drawing/2014/main" id="{6DCA89EF-60B5-4A74-9B2A-2355F0279496}"/>
              </a:ext>
            </a:extLst>
          </p:cNvPr>
          <p:cNvPicPr>
            <a:picLocks noChangeAspect="1"/>
          </p:cNvPicPr>
          <p:nvPr/>
        </p:nvPicPr>
        <p:blipFill>
          <a:blip r:embed="rId3"/>
          <a:stretch>
            <a:fillRect/>
          </a:stretch>
        </p:blipFill>
        <p:spPr>
          <a:xfrm>
            <a:off x="5328217" y="-144672"/>
            <a:ext cx="6755833" cy="7015372"/>
          </a:xfrm>
          <a:prstGeom prst="rect">
            <a:avLst/>
          </a:prstGeom>
        </p:spPr>
      </p:pic>
    </p:spTree>
    <p:extLst>
      <p:ext uri="{BB962C8B-B14F-4D97-AF65-F5344CB8AC3E}">
        <p14:creationId xmlns:p14="http://schemas.microsoft.com/office/powerpoint/2010/main" val="67623151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MSFTGUEST</a:t>
            </a:r>
            <a:endParaRPr lang="en-US" dirty="0"/>
          </a:p>
          <a:p>
            <a:pPr fontAlgn="ctr"/>
            <a:r>
              <a:rPr lang="en-US" dirty="0"/>
              <a:t>Click on Event Attendee Code and enter the access code: </a:t>
            </a:r>
            <a:r>
              <a:rPr lang="en-US" b="1" dirty="0"/>
              <a:t>msevent47pu</a:t>
            </a:r>
            <a:endParaRPr lang="en-US" dirty="0"/>
          </a:p>
          <a:p>
            <a:endParaRPr lang="en-US" dirty="0"/>
          </a:p>
        </p:txBody>
      </p:sp>
    </p:spTree>
    <p:extLst>
      <p:ext uri="{BB962C8B-B14F-4D97-AF65-F5344CB8AC3E}">
        <p14:creationId xmlns:p14="http://schemas.microsoft.com/office/powerpoint/2010/main" val="367283519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2CF272-7889-4FEB-AE27-869CCFBD3A42}"/>
              </a:ext>
            </a:extLst>
          </p:cNvPr>
          <p:cNvSpPr>
            <a:spLocks noGrp="1"/>
          </p:cNvSpPr>
          <p:nvPr>
            <p:ph type="title"/>
          </p:nvPr>
        </p:nvSpPr>
        <p:spPr/>
        <p:txBody>
          <a:bodyPr/>
          <a:lstStyle/>
          <a:p>
            <a:r>
              <a:rPr lang="en-US" dirty="0"/>
              <a:t>Custom Vision Service</a:t>
            </a:r>
            <a:endParaRPr lang="de-AT" dirty="0"/>
          </a:p>
        </p:txBody>
      </p:sp>
      <p:sp>
        <p:nvSpPr>
          <p:cNvPr id="6" name="Text Placeholder 5">
            <a:extLst>
              <a:ext uri="{FF2B5EF4-FFF2-40B4-BE49-F238E27FC236}">
                <a16:creationId xmlns:a16="http://schemas.microsoft.com/office/drawing/2014/main" id="{E1F48F83-ED76-42C7-A708-6B6264B658BE}"/>
              </a:ext>
            </a:extLst>
          </p:cNvPr>
          <p:cNvSpPr>
            <a:spLocks noGrp="1"/>
          </p:cNvSpPr>
          <p:nvPr>
            <p:ph type="body" sz="quarter" idx="10"/>
          </p:nvPr>
        </p:nvSpPr>
        <p:spPr>
          <a:xfrm>
            <a:off x="519249" y="1447798"/>
            <a:ext cx="6021888" cy="4961391"/>
          </a:xfrm>
        </p:spPr>
        <p:txBody>
          <a:bodyPr/>
          <a:lstStyle/>
          <a:p>
            <a:r>
              <a:rPr lang="en-US" dirty="0"/>
              <a:t>Build a custom image classifier in 10 minutes or less</a:t>
            </a:r>
          </a:p>
          <a:p>
            <a:r>
              <a:rPr lang="en-US" dirty="0"/>
              <a:t>Diversity of images is key: angles, lighting, backgrounds</a:t>
            </a:r>
          </a:p>
          <a:p>
            <a:r>
              <a:rPr lang="en-US" dirty="0"/>
              <a:t>Not for object detection and is robust to subtle differences</a:t>
            </a:r>
          </a:p>
          <a:p>
            <a:r>
              <a:rPr lang="en-US" dirty="0"/>
              <a:t>Handles tuning model for edge cases (like misses)</a:t>
            </a:r>
          </a:p>
          <a:p>
            <a:endParaRPr lang="de-AT" dirty="0"/>
          </a:p>
        </p:txBody>
      </p:sp>
      <p:grpSp>
        <p:nvGrpSpPr>
          <p:cNvPr id="23" name="Group 22">
            <a:extLst>
              <a:ext uri="{FF2B5EF4-FFF2-40B4-BE49-F238E27FC236}">
                <a16:creationId xmlns:a16="http://schemas.microsoft.com/office/drawing/2014/main" id="{AD22231A-FCC6-4458-ADFF-C8C7170563D4}"/>
              </a:ext>
            </a:extLst>
          </p:cNvPr>
          <p:cNvGrpSpPr/>
          <p:nvPr/>
        </p:nvGrpSpPr>
        <p:grpSpPr>
          <a:xfrm>
            <a:off x="6725725" y="1211287"/>
            <a:ext cx="5439545" cy="926407"/>
            <a:chOff x="6725725" y="1211287"/>
            <a:chExt cx="5439545" cy="926407"/>
          </a:xfrm>
        </p:grpSpPr>
        <p:sp>
          <p:nvSpPr>
            <p:cNvPr id="24" name="Rectangle 23">
              <a:extLst>
                <a:ext uri="{FF2B5EF4-FFF2-40B4-BE49-F238E27FC236}">
                  <a16:creationId xmlns:a16="http://schemas.microsoft.com/office/drawing/2014/main" id="{0AA20093-16C2-460D-B96C-069E78E99CF3}"/>
                </a:ext>
              </a:extLst>
            </p:cNvPr>
            <p:cNvSpPr/>
            <p:nvPr/>
          </p:nvSpPr>
          <p:spPr bwMode="auto">
            <a:xfrm>
              <a:off x="6725725" y="1297291"/>
              <a:ext cx="753709" cy="722304"/>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Text Placeholder 8">
              <a:extLst>
                <a:ext uri="{FF2B5EF4-FFF2-40B4-BE49-F238E27FC236}">
                  <a16:creationId xmlns:a16="http://schemas.microsoft.com/office/drawing/2014/main" id="{6BA10E65-6E29-4397-A50C-405A6211F0EE}"/>
                </a:ext>
              </a:extLst>
            </p:cNvPr>
            <p:cNvSpPr txBox="1">
              <a:spLocks/>
            </p:cNvSpPr>
            <p:nvPr/>
          </p:nvSpPr>
          <p:spPr>
            <a:xfrm>
              <a:off x="7556353" y="1211287"/>
              <a:ext cx="4608917" cy="92640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None/>
                <a:tabLst/>
                <a:defRPr/>
              </a:pPr>
              <a:r>
                <a:rPr kumimoji="0" lang="en-US" sz="3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Upload</a:t>
              </a:r>
            </a:p>
            <a:p>
              <a:pPr marL="0" marR="0" lvl="0" indent="0" algn="l" defTabSz="932742" rtl="0" eaLnBrk="1" fontAlgn="auto" latinLnBrk="0" hangingPunct="1">
                <a:lnSpc>
                  <a:spcPct val="90000"/>
                </a:lnSpc>
                <a:spcBef>
                  <a:spcPts val="624"/>
                </a:spcBef>
                <a:spcAft>
                  <a:spcPts val="0"/>
                </a:spcAft>
                <a:buClr>
                  <a:srgbClr val="353535"/>
                </a:buClr>
                <a:buSzPct val="90000"/>
                <a:buFont typeface="Arial" panose="020B0604020202020204" pitchFamily="34" charset="0"/>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onsolas" charset="0"/>
                  <a:cs typeface="Consolas" charset="0"/>
                </a:rPr>
                <a:t>Start with as little as 30 </a:t>
              </a:r>
              <a:r>
                <a:rPr kumimoji="0" lang="mr-IN"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onsolas" charset="0"/>
                  <a:cs typeface="Consolas" charset="0"/>
                </a:rPr>
                <a:t>–</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onsolas" charset="0"/>
                  <a:cs typeface="Consolas" charset="0"/>
                </a:rPr>
                <a:t> 50 images per tag</a:t>
              </a:r>
            </a:p>
          </p:txBody>
        </p:sp>
        <p:sp>
          <p:nvSpPr>
            <p:cNvPr id="26" name="browser_3" title="Icon of a browser window with an arrow pointing from the outside to the center">
              <a:extLst>
                <a:ext uri="{FF2B5EF4-FFF2-40B4-BE49-F238E27FC236}">
                  <a16:creationId xmlns:a16="http://schemas.microsoft.com/office/drawing/2014/main" id="{7709C734-0FC0-4106-AF9C-7160823A2916}"/>
                </a:ext>
              </a:extLst>
            </p:cNvPr>
            <p:cNvSpPr>
              <a:spLocks noChangeAspect="1" noEditPoints="1"/>
            </p:cNvSpPr>
            <p:nvPr/>
          </p:nvSpPr>
          <p:spPr bwMode="auto">
            <a:xfrm>
              <a:off x="6906880" y="1459855"/>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ndParaRPr>
            </a:p>
          </p:txBody>
        </p:sp>
      </p:grpSp>
      <p:grpSp>
        <p:nvGrpSpPr>
          <p:cNvPr id="27" name="Group 26">
            <a:extLst>
              <a:ext uri="{FF2B5EF4-FFF2-40B4-BE49-F238E27FC236}">
                <a16:creationId xmlns:a16="http://schemas.microsoft.com/office/drawing/2014/main" id="{9F41A43C-F1AE-488B-B8D8-2C01002E5255}"/>
              </a:ext>
            </a:extLst>
          </p:cNvPr>
          <p:cNvGrpSpPr/>
          <p:nvPr/>
        </p:nvGrpSpPr>
        <p:grpSpPr>
          <a:xfrm>
            <a:off x="6722293" y="5209312"/>
            <a:ext cx="5439545" cy="926407"/>
            <a:chOff x="6722293" y="5209312"/>
            <a:chExt cx="5439545" cy="926407"/>
          </a:xfrm>
        </p:grpSpPr>
        <p:sp>
          <p:nvSpPr>
            <p:cNvPr id="28" name="Rectangle 27">
              <a:extLst>
                <a:ext uri="{FF2B5EF4-FFF2-40B4-BE49-F238E27FC236}">
                  <a16:creationId xmlns:a16="http://schemas.microsoft.com/office/drawing/2014/main" id="{B9948FAB-709A-4C4E-B720-8D737220A49E}"/>
                </a:ext>
              </a:extLst>
            </p:cNvPr>
            <p:cNvSpPr/>
            <p:nvPr/>
          </p:nvSpPr>
          <p:spPr bwMode="auto">
            <a:xfrm>
              <a:off x="6722293" y="5294104"/>
              <a:ext cx="753709" cy="722304"/>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ext Placeholder 8">
              <a:extLst>
                <a:ext uri="{FF2B5EF4-FFF2-40B4-BE49-F238E27FC236}">
                  <a16:creationId xmlns:a16="http://schemas.microsoft.com/office/drawing/2014/main" id="{DE1B3B68-B30C-442B-9494-E8A4B78FEA9B}"/>
                </a:ext>
              </a:extLst>
            </p:cNvPr>
            <p:cNvSpPr txBox="1">
              <a:spLocks/>
            </p:cNvSpPr>
            <p:nvPr/>
          </p:nvSpPr>
          <p:spPr>
            <a:xfrm>
              <a:off x="7552921" y="5209312"/>
              <a:ext cx="4608917" cy="92640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None/>
                <a:tabLst/>
                <a:defRPr/>
              </a:pPr>
              <a:r>
                <a:rPr kumimoji="0" lang="en-US" sz="3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Iterate</a:t>
              </a:r>
            </a:p>
            <a:p>
              <a:pPr marL="0" marR="0" lvl="0" indent="0" algn="l" defTabSz="932742" rtl="0" eaLnBrk="1" fontAlgn="auto" latinLnBrk="0" hangingPunct="1">
                <a:lnSpc>
                  <a:spcPct val="90000"/>
                </a:lnSpc>
                <a:spcBef>
                  <a:spcPts val="624"/>
                </a:spcBef>
                <a:spcAft>
                  <a:spcPts val="0"/>
                </a:spcAft>
                <a:buClr>
                  <a:srgbClr val="353535"/>
                </a:buClr>
                <a:buSzPct val="90000"/>
                <a:buFont typeface="Arial" panose="020B0604020202020204" pitchFamily="34" charset="0"/>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onsolas" charset="0"/>
                  <a:cs typeface="Consolas" charset="0"/>
                </a:rPr>
                <a:t>New images are retained for tagging</a:t>
              </a:r>
            </a:p>
          </p:txBody>
        </p:sp>
        <p:sp>
          <p:nvSpPr>
            <p:cNvPr id="30" name="arrow_11" title="Icon of a circle made of two curved arrows">
              <a:extLst>
                <a:ext uri="{FF2B5EF4-FFF2-40B4-BE49-F238E27FC236}">
                  <a16:creationId xmlns:a16="http://schemas.microsoft.com/office/drawing/2014/main" id="{0B400BC8-F3FF-4BD7-912C-A8C5058D4A1E}"/>
                </a:ext>
              </a:extLst>
            </p:cNvPr>
            <p:cNvSpPr>
              <a:spLocks noChangeAspect="1" noEditPoints="1"/>
            </p:cNvSpPr>
            <p:nvPr/>
          </p:nvSpPr>
          <p:spPr bwMode="auto">
            <a:xfrm>
              <a:off x="6921393" y="547237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Semilight"/>
              </a:endParaRPr>
            </a:p>
          </p:txBody>
        </p:sp>
      </p:grpSp>
      <p:grpSp>
        <p:nvGrpSpPr>
          <p:cNvPr id="31" name="Group 30">
            <a:extLst>
              <a:ext uri="{FF2B5EF4-FFF2-40B4-BE49-F238E27FC236}">
                <a16:creationId xmlns:a16="http://schemas.microsoft.com/office/drawing/2014/main" id="{D21EC55D-4A80-4715-A3C2-691D05452C4A}"/>
              </a:ext>
            </a:extLst>
          </p:cNvPr>
          <p:cNvGrpSpPr/>
          <p:nvPr/>
        </p:nvGrpSpPr>
        <p:grpSpPr>
          <a:xfrm>
            <a:off x="6722293" y="3898651"/>
            <a:ext cx="5439545" cy="926407"/>
            <a:chOff x="6722293" y="3898651"/>
            <a:chExt cx="5439545" cy="926407"/>
          </a:xfrm>
        </p:grpSpPr>
        <p:sp>
          <p:nvSpPr>
            <p:cNvPr id="32" name="Rectangle 31">
              <a:extLst>
                <a:ext uri="{FF2B5EF4-FFF2-40B4-BE49-F238E27FC236}">
                  <a16:creationId xmlns:a16="http://schemas.microsoft.com/office/drawing/2014/main" id="{ECB53227-FF44-4448-B52C-2F39DE244631}"/>
                </a:ext>
              </a:extLst>
            </p:cNvPr>
            <p:cNvSpPr/>
            <p:nvPr/>
          </p:nvSpPr>
          <p:spPr bwMode="auto">
            <a:xfrm>
              <a:off x="6722293" y="3982232"/>
              <a:ext cx="753709" cy="722304"/>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Text Placeholder 8">
              <a:extLst>
                <a:ext uri="{FF2B5EF4-FFF2-40B4-BE49-F238E27FC236}">
                  <a16:creationId xmlns:a16="http://schemas.microsoft.com/office/drawing/2014/main" id="{60AEE998-BBE8-47EA-9906-1E3489301073}"/>
                </a:ext>
              </a:extLst>
            </p:cNvPr>
            <p:cNvSpPr txBox="1">
              <a:spLocks/>
            </p:cNvSpPr>
            <p:nvPr/>
          </p:nvSpPr>
          <p:spPr>
            <a:xfrm>
              <a:off x="7552921" y="3898651"/>
              <a:ext cx="4608917" cy="92640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None/>
                <a:tabLst/>
                <a:defRPr/>
              </a:pPr>
              <a:r>
                <a:rPr kumimoji="0" lang="en-US" sz="3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Predict</a:t>
              </a:r>
            </a:p>
            <a:p>
              <a:pPr marL="0" marR="0" lvl="0" indent="0" algn="l" defTabSz="932742" rtl="0" eaLnBrk="1" fontAlgn="auto" latinLnBrk="0" hangingPunct="1">
                <a:lnSpc>
                  <a:spcPct val="90000"/>
                </a:lnSpc>
                <a:spcBef>
                  <a:spcPts val="624"/>
                </a:spcBef>
                <a:spcAft>
                  <a:spcPts val="0"/>
                </a:spcAft>
                <a:buClr>
                  <a:srgbClr val="353535"/>
                </a:buClr>
                <a:buSzPct val="90000"/>
                <a:buFont typeface="Arial" panose="020B0604020202020204" pitchFamily="34" charset="0"/>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onsolas" charset="0"/>
                  <a:cs typeface="Consolas" charset="0"/>
                </a:rPr>
                <a:t>Deploy REST endpoint; identify 1+ tags</a:t>
              </a:r>
            </a:p>
          </p:txBody>
        </p:sp>
        <p:sp>
          <p:nvSpPr>
            <p:cNvPr id="34" name="strategy" title="Icon of two circles and a curved arrow winding between three exes connecting them">
              <a:extLst>
                <a:ext uri="{FF2B5EF4-FFF2-40B4-BE49-F238E27FC236}">
                  <a16:creationId xmlns:a16="http://schemas.microsoft.com/office/drawing/2014/main" id="{24C3168E-2B66-4934-8538-D7EDA99105F3}"/>
                </a:ext>
              </a:extLst>
            </p:cNvPr>
            <p:cNvSpPr>
              <a:spLocks noChangeAspect="1" noEditPoints="1"/>
            </p:cNvSpPr>
            <p:nvPr/>
          </p:nvSpPr>
          <p:spPr bwMode="auto">
            <a:xfrm>
              <a:off x="6924081" y="4130185"/>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35" name="Group 34">
            <a:extLst>
              <a:ext uri="{FF2B5EF4-FFF2-40B4-BE49-F238E27FC236}">
                <a16:creationId xmlns:a16="http://schemas.microsoft.com/office/drawing/2014/main" id="{D2CDC421-F3EA-45C8-9D32-09F70427A513}"/>
              </a:ext>
            </a:extLst>
          </p:cNvPr>
          <p:cNvGrpSpPr/>
          <p:nvPr/>
        </p:nvGrpSpPr>
        <p:grpSpPr>
          <a:xfrm>
            <a:off x="6722293" y="2561158"/>
            <a:ext cx="5439545" cy="926407"/>
            <a:chOff x="6722293" y="2561158"/>
            <a:chExt cx="5439545" cy="926407"/>
          </a:xfrm>
        </p:grpSpPr>
        <p:sp>
          <p:nvSpPr>
            <p:cNvPr id="36" name="Rectangle 35">
              <a:extLst>
                <a:ext uri="{FF2B5EF4-FFF2-40B4-BE49-F238E27FC236}">
                  <a16:creationId xmlns:a16="http://schemas.microsoft.com/office/drawing/2014/main" id="{F6DC2F63-9E7C-48A7-98FA-E973B2F484E0}"/>
                </a:ext>
              </a:extLst>
            </p:cNvPr>
            <p:cNvSpPr/>
            <p:nvPr/>
          </p:nvSpPr>
          <p:spPr bwMode="auto">
            <a:xfrm>
              <a:off x="6722293" y="2647162"/>
              <a:ext cx="753709" cy="722304"/>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Text Placeholder 8">
              <a:extLst>
                <a:ext uri="{FF2B5EF4-FFF2-40B4-BE49-F238E27FC236}">
                  <a16:creationId xmlns:a16="http://schemas.microsoft.com/office/drawing/2014/main" id="{D0996EF9-31F9-4C77-8BAE-97EA52131BDD}"/>
                </a:ext>
              </a:extLst>
            </p:cNvPr>
            <p:cNvSpPr txBox="1">
              <a:spLocks/>
            </p:cNvSpPr>
            <p:nvPr/>
          </p:nvSpPr>
          <p:spPr>
            <a:xfrm>
              <a:off x="7552921" y="2561158"/>
              <a:ext cx="4608917" cy="92640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None/>
                <a:tabLst/>
                <a:defRPr/>
              </a:pPr>
              <a:r>
                <a:rPr kumimoji="0" lang="en-US" sz="3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Train</a:t>
              </a:r>
            </a:p>
            <a:p>
              <a:pPr marL="0" marR="0" lvl="0" indent="0" algn="l" defTabSz="932742" rtl="0" eaLnBrk="1" fontAlgn="auto" latinLnBrk="0" hangingPunct="1">
                <a:lnSpc>
                  <a:spcPct val="90000"/>
                </a:lnSpc>
                <a:spcBef>
                  <a:spcPts val="624"/>
                </a:spcBef>
                <a:spcAft>
                  <a:spcPts val="0"/>
                </a:spcAft>
                <a:buClr>
                  <a:srgbClr val="353535"/>
                </a:buClr>
                <a:buSzPct val="90000"/>
                <a:buFont typeface="Arial" panose="020B0604020202020204" pitchFamily="34" charset="0"/>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onsolas" charset="0"/>
                  <a:cs typeface="Consolas" charset="0"/>
                </a:rPr>
                <a:t>Build model on one of five </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Semilight"/>
                  <a:ea typeface="Consolas" charset="0"/>
                  <a:cs typeface="Consolas" charset="0"/>
                </a:rPr>
                <a:t>featurizers</a:t>
              </a: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onsolas" charset="0"/>
                <a:cs typeface="Consolas" charset="0"/>
              </a:endParaRPr>
            </a:p>
          </p:txBody>
        </p:sp>
        <p:sp>
          <p:nvSpPr>
            <p:cNvPr id="38" name="transform_2" title="Icon of a circle and a square with a curved arrow between them">
              <a:extLst>
                <a:ext uri="{FF2B5EF4-FFF2-40B4-BE49-F238E27FC236}">
                  <a16:creationId xmlns:a16="http://schemas.microsoft.com/office/drawing/2014/main" id="{525CAFD5-F62E-4F16-A143-7F46695FACE1}"/>
                </a:ext>
              </a:extLst>
            </p:cNvPr>
            <p:cNvSpPr>
              <a:spLocks noChangeAspect="1" noEditPoints="1"/>
            </p:cNvSpPr>
            <p:nvPr/>
          </p:nvSpPr>
          <p:spPr bwMode="auto">
            <a:xfrm>
              <a:off x="6896522" y="2841481"/>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Semilight"/>
              </a:endParaRPr>
            </a:p>
          </p:txBody>
        </p:sp>
      </p:grpSp>
    </p:spTree>
    <p:extLst>
      <p:ext uri="{BB962C8B-B14F-4D97-AF65-F5344CB8AC3E}">
        <p14:creationId xmlns:p14="http://schemas.microsoft.com/office/powerpoint/2010/main" val="30476779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6605-DD8E-4EA0-B7F5-8BDDF979703A}"/>
              </a:ext>
            </a:extLst>
          </p:cNvPr>
          <p:cNvSpPr>
            <a:spLocks noGrp="1"/>
          </p:cNvSpPr>
          <p:nvPr>
            <p:ph type="title"/>
          </p:nvPr>
        </p:nvSpPr>
        <p:spPr/>
        <p:txBody>
          <a:bodyPr anchor="ctr">
            <a:normAutofit/>
          </a:bodyPr>
          <a:lstStyle/>
          <a:p>
            <a:r>
              <a:rPr lang="en-US" sz="4000" dirty="0"/>
              <a:t>Custom Vision Service</a:t>
            </a:r>
            <a:endParaRPr lang="de-AT" sz="4000" dirty="0"/>
          </a:p>
        </p:txBody>
      </p:sp>
      <p:pic>
        <p:nvPicPr>
          <p:cNvPr id="6" name="Content Placeholder 4">
            <a:extLst>
              <a:ext uri="{FF2B5EF4-FFF2-40B4-BE49-F238E27FC236}">
                <a16:creationId xmlns:a16="http://schemas.microsoft.com/office/drawing/2014/main" id="{A617A214-4929-423A-83C6-CB9115D42D64}"/>
              </a:ext>
            </a:extLst>
          </p:cNvPr>
          <p:cNvPicPr>
            <a:picLocks noGrp="1" noChangeAspect="1"/>
          </p:cNvPicPr>
          <p:nvPr>
            <p:ph idx="4294967295"/>
          </p:nvPr>
        </p:nvPicPr>
        <p:blipFill>
          <a:blip r:embed="rId3"/>
          <a:stretch>
            <a:fillRect/>
          </a:stretch>
        </p:blipFill>
        <p:spPr>
          <a:xfrm>
            <a:off x="2635728" y="1930224"/>
            <a:ext cx="6920545" cy="2880000"/>
          </a:xfrm>
          <a:prstGeom prst="rect">
            <a:avLst/>
          </a:prstGeom>
          <a:ln>
            <a:noFill/>
          </a:ln>
          <a:effectLst/>
        </p:spPr>
      </p:pic>
      <p:sp>
        <p:nvSpPr>
          <p:cNvPr id="7" name="TextBox 6">
            <a:extLst>
              <a:ext uri="{FF2B5EF4-FFF2-40B4-BE49-F238E27FC236}">
                <a16:creationId xmlns:a16="http://schemas.microsoft.com/office/drawing/2014/main" id="{A4E1D700-B157-43E6-A315-88F4A8788762}"/>
              </a:ext>
            </a:extLst>
          </p:cNvPr>
          <p:cNvSpPr txBox="1"/>
          <p:nvPr/>
        </p:nvSpPr>
        <p:spPr>
          <a:xfrm>
            <a:off x="5149734" y="5108244"/>
            <a:ext cx="1890944" cy="369332"/>
          </a:xfrm>
          <a:prstGeom prst="rect">
            <a:avLst/>
          </a:prstGeom>
          <a:solidFill>
            <a:schemeClr val="accent6"/>
          </a:solidFill>
          <a:effectLst/>
        </p:spPr>
        <p:txBody>
          <a:bodyPr wrap="square" rtlCol="0">
            <a:spAutoFit/>
          </a:bodyPr>
          <a:lstStyle/>
          <a:p>
            <a:pPr algn="ctr"/>
            <a:r>
              <a:rPr lang="de-AT" b="1" dirty="0">
                <a:solidFill>
                  <a:schemeClr val="bg1"/>
                </a:solidFill>
              </a:rPr>
              <a:t>Normal State</a:t>
            </a:r>
          </a:p>
        </p:txBody>
      </p:sp>
      <p:pic>
        <p:nvPicPr>
          <p:cNvPr id="8" name="Content Placeholder 4">
            <a:extLst>
              <a:ext uri="{FF2B5EF4-FFF2-40B4-BE49-F238E27FC236}">
                <a16:creationId xmlns:a16="http://schemas.microsoft.com/office/drawing/2014/main" id="{E574137D-313C-4692-BE22-27B4C27FFE39}"/>
              </a:ext>
            </a:extLst>
          </p:cNvPr>
          <p:cNvPicPr>
            <a:picLocks noChangeAspect="1"/>
          </p:cNvPicPr>
          <p:nvPr/>
        </p:nvPicPr>
        <p:blipFill>
          <a:blip r:embed="rId4"/>
          <a:stretch>
            <a:fillRect/>
          </a:stretch>
        </p:blipFill>
        <p:spPr>
          <a:xfrm>
            <a:off x="2636745" y="1925158"/>
            <a:ext cx="6918511" cy="2880000"/>
          </a:xfrm>
          <a:prstGeom prst="rect">
            <a:avLst/>
          </a:prstGeom>
          <a:ln>
            <a:noFill/>
          </a:ln>
          <a:effectLst/>
        </p:spPr>
      </p:pic>
      <p:sp>
        <p:nvSpPr>
          <p:cNvPr id="9" name="TextBox 8">
            <a:extLst>
              <a:ext uri="{FF2B5EF4-FFF2-40B4-BE49-F238E27FC236}">
                <a16:creationId xmlns:a16="http://schemas.microsoft.com/office/drawing/2014/main" id="{4BB88BF4-D01E-4141-989C-BBD1D7DB8FBB}"/>
              </a:ext>
            </a:extLst>
          </p:cNvPr>
          <p:cNvSpPr txBox="1"/>
          <p:nvPr/>
        </p:nvSpPr>
        <p:spPr>
          <a:xfrm>
            <a:off x="5149734" y="5116229"/>
            <a:ext cx="1890944" cy="369332"/>
          </a:xfrm>
          <a:prstGeom prst="rect">
            <a:avLst/>
          </a:prstGeom>
          <a:solidFill>
            <a:schemeClr val="accent6"/>
          </a:solidFill>
          <a:effectLst/>
        </p:spPr>
        <p:txBody>
          <a:bodyPr wrap="square" rtlCol="0">
            <a:spAutoFit/>
          </a:bodyPr>
          <a:lstStyle/>
          <a:p>
            <a:pPr algn="ctr"/>
            <a:r>
              <a:rPr lang="de-AT" b="1" dirty="0">
                <a:solidFill>
                  <a:schemeClr val="bg1"/>
                </a:solidFill>
              </a:rPr>
              <a:t>98,53 % True</a:t>
            </a:r>
          </a:p>
        </p:txBody>
      </p:sp>
      <p:pic>
        <p:nvPicPr>
          <p:cNvPr id="10" name="Content Placeholder 4">
            <a:extLst>
              <a:ext uri="{FF2B5EF4-FFF2-40B4-BE49-F238E27FC236}">
                <a16:creationId xmlns:a16="http://schemas.microsoft.com/office/drawing/2014/main" id="{3865C9B9-3837-40A4-90E9-1B2344060F92}"/>
              </a:ext>
            </a:extLst>
          </p:cNvPr>
          <p:cNvPicPr>
            <a:picLocks noChangeAspect="1"/>
          </p:cNvPicPr>
          <p:nvPr/>
        </p:nvPicPr>
        <p:blipFill>
          <a:blip r:embed="rId5"/>
          <a:stretch>
            <a:fillRect/>
          </a:stretch>
        </p:blipFill>
        <p:spPr>
          <a:xfrm>
            <a:off x="2636744" y="1927691"/>
            <a:ext cx="6918513" cy="2880000"/>
          </a:xfrm>
          <a:prstGeom prst="rect">
            <a:avLst/>
          </a:prstGeom>
          <a:ln>
            <a:noFill/>
          </a:ln>
          <a:effectLst/>
        </p:spPr>
      </p:pic>
      <p:sp>
        <p:nvSpPr>
          <p:cNvPr id="11" name="TextBox 10">
            <a:extLst>
              <a:ext uri="{FF2B5EF4-FFF2-40B4-BE49-F238E27FC236}">
                <a16:creationId xmlns:a16="http://schemas.microsoft.com/office/drawing/2014/main" id="{4D765392-0DAB-4C87-8AD2-9A8DB36633B9}"/>
              </a:ext>
            </a:extLst>
          </p:cNvPr>
          <p:cNvSpPr txBox="1"/>
          <p:nvPr/>
        </p:nvSpPr>
        <p:spPr>
          <a:xfrm>
            <a:off x="5149734" y="5105711"/>
            <a:ext cx="1890944" cy="369332"/>
          </a:xfrm>
          <a:prstGeom prst="rect">
            <a:avLst/>
          </a:prstGeom>
          <a:solidFill>
            <a:schemeClr val="accent6"/>
          </a:solidFill>
          <a:effectLst/>
        </p:spPr>
        <p:txBody>
          <a:bodyPr wrap="square" rtlCol="0">
            <a:spAutoFit/>
          </a:bodyPr>
          <a:lstStyle/>
          <a:p>
            <a:pPr algn="ctr"/>
            <a:r>
              <a:rPr lang="de-AT" b="1" dirty="0">
                <a:solidFill>
                  <a:schemeClr val="bg1"/>
                </a:solidFill>
              </a:rPr>
              <a:t>100 % True</a:t>
            </a:r>
          </a:p>
        </p:txBody>
      </p:sp>
      <p:pic>
        <p:nvPicPr>
          <p:cNvPr id="12" name="Content Placeholder 4">
            <a:extLst>
              <a:ext uri="{FF2B5EF4-FFF2-40B4-BE49-F238E27FC236}">
                <a16:creationId xmlns:a16="http://schemas.microsoft.com/office/drawing/2014/main" id="{8D34A5B7-78FD-4CE4-AEC8-94437DD3FE4B}"/>
              </a:ext>
            </a:extLst>
          </p:cNvPr>
          <p:cNvPicPr>
            <a:picLocks noChangeAspect="1"/>
          </p:cNvPicPr>
          <p:nvPr/>
        </p:nvPicPr>
        <p:blipFill>
          <a:blip r:embed="rId6"/>
          <a:stretch>
            <a:fillRect/>
          </a:stretch>
        </p:blipFill>
        <p:spPr>
          <a:xfrm>
            <a:off x="2636743" y="1927691"/>
            <a:ext cx="6918514" cy="2880000"/>
          </a:xfrm>
          <a:prstGeom prst="rect">
            <a:avLst/>
          </a:prstGeom>
          <a:ln>
            <a:noFill/>
          </a:ln>
          <a:effectLst/>
        </p:spPr>
      </p:pic>
      <p:sp>
        <p:nvSpPr>
          <p:cNvPr id="13" name="TextBox 12">
            <a:extLst>
              <a:ext uri="{FF2B5EF4-FFF2-40B4-BE49-F238E27FC236}">
                <a16:creationId xmlns:a16="http://schemas.microsoft.com/office/drawing/2014/main" id="{46460822-8711-4D6B-8E5A-7CF6AA8C1A7D}"/>
              </a:ext>
            </a:extLst>
          </p:cNvPr>
          <p:cNvSpPr txBox="1"/>
          <p:nvPr/>
        </p:nvSpPr>
        <p:spPr>
          <a:xfrm>
            <a:off x="5150528" y="5103178"/>
            <a:ext cx="1890944" cy="369332"/>
          </a:xfrm>
          <a:prstGeom prst="rect">
            <a:avLst/>
          </a:prstGeom>
          <a:solidFill>
            <a:schemeClr val="accent6"/>
          </a:solidFill>
          <a:effectLst/>
        </p:spPr>
        <p:txBody>
          <a:bodyPr wrap="square" rtlCol="0">
            <a:spAutoFit/>
          </a:bodyPr>
          <a:lstStyle/>
          <a:p>
            <a:pPr algn="ctr"/>
            <a:r>
              <a:rPr lang="de-AT" b="1" dirty="0">
                <a:solidFill>
                  <a:schemeClr val="bg1"/>
                </a:solidFill>
              </a:rPr>
              <a:t>99,9 % True</a:t>
            </a:r>
          </a:p>
        </p:txBody>
      </p:sp>
    </p:spTree>
    <p:extLst>
      <p:ext uri="{BB962C8B-B14F-4D97-AF65-F5344CB8AC3E}">
        <p14:creationId xmlns:p14="http://schemas.microsoft.com/office/powerpoint/2010/main" val="1259067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Building image classification using the Microsoft AI platform</a:t>
            </a:r>
            <a:endParaRPr lang="en-US" dirty="0"/>
          </a:p>
        </p:txBody>
      </p:sp>
      <p:sp>
        <p:nvSpPr>
          <p:cNvPr id="5" name="Text Placeholder 4"/>
          <p:cNvSpPr>
            <a:spLocks noGrp="1"/>
          </p:cNvSpPr>
          <p:nvPr>
            <p:ph type="body" sz="quarter" idx="12"/>
          </p:nvPr>
        </p:nvSpPr>
        <p:spPr>
          <a:xfrm>
            <a:off x="269302" y="3386528"/>
            <a:ext cx="7171337" cy="1387615"/>
          </a:xfrm>
        </p:spPr>
        <p:txBody>
          <a:bodyPr/>
          <a:lstStyle/>
          <a:p>
            <a:r>
              <a:rPr lang="en-US" b="1" dirty="0"/>
              <a:t>Alok </a:t>
            </a:r>
            <a:r>
              <a:rPr lang="en-US" b="1" dirty="0" err="1"/>
              <a:t>Kirpal</a:t>
            </a:r>
            <a:r>
              <a:rPr lang="en-US" b="1" dirty="0"/>
              <a:t>, </a:t>
            </a:r>
            <a:r>
              <a:rPr lang="en-US" b="1" dirty="0" err="1"/>
              <a:t>Anusua</a:t>
            </a:r>
            <a:r>
              <a:rPr lang="en-US" b="1" dirty="0"/>
              <a:t> Trivedi, </a:t>
            </a:r>
            <a:br>
              <a:rPr lang="en-US" b="1" dirty="0"/>
            </a:br>
            <a:r>
              <a:rPr lang="en-US" b="1" dirty="0"/>
              <a:t>Patrick Buehler</a:t>
            </a:r>
          </a:p>
          <a:p>
            <a:r>
              <a:rPr lang="en-US" b="1" dirty="0"/>
              <a:t>Cloud AI, Microsoft</a:t>
            </a:r>
          </a:p>
        </p:txBody>
      </p:sp>
      <p:sp>
        <p:nvSpPr>
          <p:cNvPr id="9" name="Text Placeholder 8">
            <a:extLst>
              <a:ext uri="{FF2B5EF4-FFF2-40B4-BE49-F238E27FC236}">
                <a16:creationId xmlns:a16="http://schemas.microsoft.com/office/drawing/2014/main" id="{E021B990-FBE5-44C6-900E-CB2A32223C27}"/>
              </a:ext>
            </a:extLst>
          </p:cNvPr>
          <p:cNvSpPr>
            <a:spLocks noGrp="1"/>
          </p:cNvSpPr>
          <p:nvPr>
            <p:ph type="body" sz="quarter" idx="13"/>
          </p:nvPr>
        </p:nvSpPr>
        <p:spPr/>
        <p:txBody>
          <a:bodyPr/>
          <a:lstStyle/>
          <a:p>
            <a:r>
              <a:rPr lang="en-US" dirty="0"/>
              <a:t>BRK3334</a:t>
            </a:r>
          </a:p>
        </p:txBody>
      </p:sp>
    </p:spTree>
    <p:extLst>
      <p:ext uri="{BB962C8B-B14F-4D97-AF65-F5344CB8AC3E}">
        <p14:creationId xmlns:p14="http://schemas.microsoft.com/office/powerpoint/2010/main" val="272987530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Computer Vision Tasks</a:t>
            </a:r>
          </a:p>
        </p:txBody>
      </p:sp>
      <p:sp>
        <p:nvSpPr>
          <p:cNvPr id="5" name="Text Placeholder 2"/>
          <p:cNvSpPr txBox="1">
            <a:spLocks/>
          </p:cNvSpPr>
          <p:nvPr/>
        </p:nvSpPr>
        <p:spPr>
          <a:xfrm>
            <a:off x="419448" y="1643340"/>
            <a:ext cx="2539510" cy="203324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a:ln>
                  <a:noFill/>
                </a:ln>
                <a:gradFill>
                  <a:gsLst>
                    <a:gs pos="1250">
                      <a:srgbClr val="D83B01"/>
                    </a:gs>
                    <a:gs pos="99000">
                      <a:srgbClr val="D83B01"/>
                    </a:gs>
                  </a:gsLst>
                  <a:lin ang="5400000" scaled="0"/>
                </a:gradFill>
                <a:effectLst/>
                <a:uLnTx/>
                <a:uFillTx/>
                <a:latin typeface="Segoe UI Light"/>
                <a:ea typeface="+mn-ea"/>
                <a:cs typeface="+mn-cs"/>
              </a:rPr>
              <a:t>Image Classification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Is there a deer in the image?</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cxnSp>
        <p:nvCxnSpPr>
          <p:cNvPr id="6" name="Straight Connector 5"/>
          <p:cNvCxnSpPr/>
          <p:nvPr/>
        </p:nvCxnSpPr>
        <p:spPr>
          <a:xfrm flipV="1">
            <a:off x="3108341" y="1415637"/>
            <a:ext cx="0" cy="475420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9333" y="4465445"/>
            <a:ext cx="2265076" cy="1274107"/>
          </a:xfrm>
          <a:prstGeom prst="rect">
            <a:avLst/>
          </a:prstGeom>
        </p:spPr>
      </p:pic>
      <p:sp>
        <p:nvSpPr>
          <p:cNvPr id="8" name="TextBox 7"/>
          <p:cNvSpPr txBox="1"/>
          <p:nvPr/>
        </p:nvSpPr>
        <p:spPr>
          <a:xfrm>
            <a:off x="441593" y="4360366"/>
            <a:ext cx="928633" cy="73262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6" b="1" i="0" u="none" strike="noStrike" kern="1200" cap="none" spc="0" normalizeH="0" baseline="0" noProof="0">
                <a:ln>
                  <a:noFill/>
                </a:ln>
                <a:solidFill>
                  <a:srgbClr val="FFC000"/>
                </a:solidFill>
                <a:effectLst/>
                <a:uLnTx/>
                <a:uFillTx/>
                <a:latin typeface="Segoe UI Semilight"/>
                <a:ea typeface="+mn-ea"/>
                <a:cs typeface="+mn-cs"/>
              </a:rPr>
              <a:t>Yes</a:t>
            </a:r>
          </a:p>
        </p:txBody>
      </p:sp>
      <p:cxnSp>
        <p:nvCxnSpPr>
          <p:cNvPr id="9" name="Straight Connector 8"/>
          <p:cNvCxnSpPr/>
          <p:nvPr/>
        </p:nvCxnSpPr>
        <p:spPr>
          <a:xfrm flipV="1">
            <a:off x="6073957" y="1415640"/>
            <a:ext cx="0" cy="475420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075877" y="1415671"/>
            <a:ext cx="0" cy="475420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431656" y="1641470"/>
            <a:ext cx="2353601" cy="4120939"/>
            <a:chOff x="6532514" y="1549772"/>
            <a:chExt cx="2353935" cy="4121523"/>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45718" y="4397008"/>
              <a:ext cx="2265398" cy="1274287"/>
            </a:xfrm>
            <a:prstGeom prst="rect">
              <a:avLst/>
            </a:prstGeom>
          </p:spPr>
        </p:pic>
        <p:sp>
          <p:nvSpPr>
            <p:cNvPr id="13" name="Rectangle 12"/>
            <p:cNvSpPr/>
            <p:nvPr/>
          </p:nvSpPr>
          <p:spPr bwMode="auto">
            <a:xfrm>
              <a:off x="7898840" y="4621258"/>
              <a:ext cx="587627" cy="884711"/>
            </a:xfrm>
            <a:prstGeom prst="rect">
              <a:avLst/>
            </a:prstGeom>
            <a:noFill/>
            <a:ln w="38100">
              <a:solidFill>
                <a:srgbClr val="FFC000"/>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Text Placeholder 2"/>
            <p:cNvSpPr txBox="1">
              <a:spLocks/>
            </p:cNvSpPr>
            <p:nvPr/>
          </p:nvSpPr>
          <p:spPr>
            <a:xfrm>
              <a:off x="6532514" y="1549772"/>
              <a:ext cx="2353935" cy="228218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a:ln>
                    <a:noFill/>
                  </a:ln>
                  <a:gradFill>
                    <a:gsLst>
                      <a:gs pos="1250">
                        <a:srgbClr val="D83B01"/>
                      </a:gs>
                      <a:gs pos="99000">
                        <a:srgbClr val="D83B01"/>
                      </a:gs>
                    </a:gsLst>
                    <a:lin ang="5400000" scaled="0"/>
                  </a:gradFill>
                  <a:effectLst/>
                  <a:uLnTx/>
                  <a:uFillTx/>
                  <a:latin typeface="Segoe UI Light"/>
                  <a:ea typeface="+mn-ea"/>
                  <a:cs typeface="+mn-cs"/>
                </a:rPr>
                <a:t>Object detection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Where in the image is the deer?</a:t>
              </a:r>
            </a:p>
          </p:txBody>
        </p:sp>
      </p:grpSp>
      <p:grpSp>
        <p:nvGrpSpPr>
          <p:cNvPr id="15" name="Group 14"/>
          <p:cNvGrpSpPr/>
          <p:nvPr/>
        </p:nvGrpSpPr>
        <p:grpSpPr>
          <a:xfrm>
            <a:off x="6284035" y="1643339"/>
            <a:ext cx="2742088" cy="4131677"/>
            <a:chOff x="9442180" y="987628"/>
            <a:chExt cx="2797469" cy="4215123"/>
          </a:xfrm>
        </p:grpSpPr>
        <p:sp>
          <p:nvSpPr>
            <p:cNvPr id="16" name="Text Placeholder 2"/>
            <p:cNvSpPr txBox="1">
              <a:spLocks/>
            </p:cNvSpPr>
            <p:nvPr/>
          </p:nvSpPr>
          <p:spPr>
            <a:xfrm>
              <a:off x="9442180" y="987628"/>
              <a:ext cx="2797469" cy="22861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a:ln>
                    <a:noFill/>
                  </a:ln>
                  <a:gradFill>
                    <a:gsLst>
                      <a:gs pos="1250">
                        <a:srgbClr val="D83B01"/>
                      </a:gs>
                      <a:gs pos="99000">
                        <a:srgbClr val="D83B01"/>
                      </a:gs>
                    </a:gsLst>
                    <a:lin ang="5400000" scaled="0"/>
                  </a:gradFill>
                  <a:effectLst/>
                  <a:uLnTx/>
                  <a:uFillTx/>
                  <a:latin typeface="Segoe UI Light"/>
                  <a:ea typeface="+mn-ea"/>
                  <a:cs typeface="+mn-cs"/>
                </a:rPr>
                <a:t>Image segmentation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Where exactly is the deer? What pixels?</a:t>
              </a:r>
            </a:p>
          </p:txBody>
        </p:sp>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25986" y="3901324"/>
              <a:ext cx="2310824" cy="1299839"/>
            </a:xfrm>
            <a:prstGeom prst="rect">
              <a:avLst/>
            </a:prstGeom>
          </p:spPr>
        </p:pic>
        <p:sp>
          <p:nvSpPr>
            <p:cNvPr id="18" name="Freeform: Shape 17"/>
            <p:cNvSpPr/>
            <p:nvPr/>
          </p:nvSpPr>
          <p:spPr bwMode="auto">
            <a:xfrm>
              <a:off x="9616000" y="3881493"/>
              <a:ext cx="1224915" cy="1321258"/>
            </a:xfrm>
            <a:custGeom>
              <a:avLst/>
              <a:gdLst>
                <a:gd name="connsiteX0" fmla="*/ 11577 w 1224915"/>
                <a:gd name="connsiteY0" fmla="*/ 1314761 h 1321258"/>
                <a:gd name="connsiteX1" fmla="*/ 117085 w 1224915"/>
                <a:gd name="connsiteY1" fmla="*/ 1297176 h 1321258"/>
                <a:gd name="connsiteX2" fmla="*/ 143462 w 1224915"/>
                <a:gd name="connsiteY2" fmla="*/ 1288384 h 1321258"/>
                <a:gd name="connsiteX3" fmla="*/ 213800 w 1224915"/>
                <a:gd name="connsiteY3" fmla="*/ 1279592 h 1321258"/>
                <a:gd name="connsiteX4" fmla="*/ 284138 w 1224915"/>
                <a:gd name="connsiteY4" fmla="*/ 1262007 h 1321258"/>
                <a:gd name="connsiteX5" fmla="*/ 336892 w 1224915"/>
                <a:gd name="connsiteY5" fmla="*/ 1244422 h 1321258"/>
                <a:gd name="connsiteX6" fmla="*/ 433608 w 1224915"/>
                <a:gd name="connsiteY6" fmla="*/ 1226838 h 1321258"/>
                <a:gd name="connsiteX7" fmla="*/ 530323 w 1224915"/>
                <a:gd name="connsiteY7" fmla="*/ 1200461 h 1321258"/>
                <a:gd name="connsiteX8" fmla="*/ 662208 w 1224915"/>
                <a:gd name="connsiteY8" fmla="*/ 1191669 h 1321258"/>
                <a:gd name="connsiteX9" fmla="*/ 855638 w 1224915"/>
                <a:gd name="connsiteY9" fmla="*/ 1156499 h 1321258"/>
                <a:gd name="connsiteX10" fmla="*/ 1224915 w 1224915"/>
                <a:gd name="connsiteY10" fmla="*/ 1138915 h 1321258"/>
                <a:gd name="connsiteX11" fmla="*/ 1198538 w 1224915"/>
                <a:gd name="connsiteY11" fmla="*/ 1121330 h 1321258"/>
                <a:gd name="connsiteX12" fmla="*/ 1172162 w 1224915"/>
                <a:gd name="connsiteY12" fmla="*/ 1112538 h 1321258"/>
                <a:gd name="connsiteX13" fmla="*/ 1136992 w 1224915"/>
                <a:gd name="connsiteY13" fmla="*/ 1103745 h 1321258"/>
                <a:gd name="connsiteX14" fmla="*/ 1049069 w 1224915"/>
                <a:gd name="connsiteY14" fmla="*/ 1086161 h 1321258"/>
                <a:gd name="connsiteX15" fmla="*/ 1022692 w 1224915"/>
                <a:gd name="connsiteY15" fmla="*/ 1077369 h 1321258"/>
                <a:gd name="connsiteX16" fmla="*/ 846846 w 1224915"/>
                <a:gd name="connsiteY16" fmla="*/ 1059784 h 1321258"/>
                <a:gd name="connsiteX17" fmla="*/ 750131 w 1224915"/>
                <a:gd name="connsiteY17" fmla="*/ 1033407 h 1321258"/>
                <a:gd name="connsiteX18" fmla="*/ 706169 w 1224915"/>
                <a:gd name="connsiteY18" fmla="*/ 998238 h 1321258"/>
                <a:gd name="connsiteX19" fmla="*/ 679792 w 1224915"/>
                <a:gd name="connsiteY19" fmla="*/ 971861 h 1321258"/>
                <a:gd name="connsiteX20" fmla="*/ 591869 w 1224915"/>
                <a:gd name="connsiteY20" fmla="*/ 919107 h 1321258"/>
                <a:gd name="connsiteX21" fmla="*/ 574285 w 1224915"/>
                <a:gd name="connsiteY21" fmla="*/ 892730 h 1321258"/>
                <a:gd name="connsiteX22" fmla="*/ 547908 w 1224915"/>
                <a:gd name="connsiteY22" fmla="*/ 883938 h 1321258"/>
                <a:gd name="connsiteX23" fmla="*/ 530323 w 1224915"/>
                <a:gd name="connsiteY23" fmla="*/ 831184 h 1321258"/>
                <a:gd name="connsiteX24" fmla="*/ 521531 w 1224915"/>
                <a:gd name="connsiteY24" fmla="*/ 804807 h 1321258"/>
                <a:gd name="connsiteX25" fmla="*/ 512738 w 1224915"/>
                <a:gd name="connsiteY25" fmla="*/ 778430 h 1321258"/>
                <a:gd name="connsiteX26" fmla="*/ 503946 w 1224915"/>
                <a:gd name="connsiteY26" fmla="*/ 743261 h 1321258"/>
                <a:gd name="connsiteX27" fmla="*/ 486362 w 1224915"/>
                <a:gd name="connsiteY27" fmla="*/ 716884 h 1321258"/>
                <a:gd name="connsiteX28" fmla="*/ 477569 w 1224915"/>
                <a:gd name="connsiteY28" fmla="*/ 681715 h 1321258"/>
                <a:gd name="connsiteX29" fmla="*/ 468777 w 1224915"/>
                <a:gd name="connsiteY29" fmla="*/ 637753 h 1321258"/>
                <a:gd name="connsiteX30" fmla="*/ 459985 w 1224915"/>
                <a:gd name="connsiteY30" fmla="*/ 611376 h 1321258"/>
                <a:gd name="connsiteX31" fmla="*/ 451192 w 1224915"/>
                <a:gd name="connsiteY31" fmla="*/ 576207 h 1321258"/>
                <a:gd name="connsiteX32" fmla="*/ 442400 w 1224915"/>
                <a:gd name="connsiteY32" fmla="*/ 549830 h 1321258"/>
                <a:gd name="connsiteX33" fmla="*/ 433608 w 1224915"/>
                <a:gd name="connsiteY33" fmla="*/ 497076 h 1321258"/>
                <a:gd name="connsiteX34" fmla="*/ 416023 w 1224915"/>
                <a:gd name="connsiteY34" fmla="*/ 470699 h 1321258"/>
                <a:gd name="connsiteX35" fmla="*/ 398438 w 1224915"/>
                <a:gd name="connsiteY35" fmla="*/ 435530 h 1321258"/>
                <a:gd name="connsiteX36" fmla="*/ 389646 w 1224915"/>
                <a:gd name="connsiteY36" fmla="*/ 391569 h 1321258"/>
                <a:gd name="connsiteX37" fmla="*/ 372062 w 1224915"/>
                <a:gd name="connsiteY37" fmla="*/ 321230 h 1321258"/>
                <a:gd name="connsiteX38" fmla="*/ 354477 w 1224915"/>
                <a:gd name="connsiteY38" fmla="*/ 171761 h 1321258"/>
                <a:gd name="connsiteX39" fmla="*/ 345685 w 1224915"/>
                <a:gd name="connsiteY39" fmla="*/ 136592 h 1321258"/>
                <a:gd name="connsiteX40" fmla="*/ 336892 w 1224915"/>
                <a:gd name="connsiteY40" fmla="*/ 57461 h 1321258"/>
                <a:gd name="connsiteX41" fmla="*/ 73123 w 1224915"/>
                <a:gd name="connsiteY41" fmla="*/ 22292 h 1321258"/>
                <a:gd name="connsiteX42" fmla="*/ 11577 w 1224915"/>
                <a:gd name="connsiteY42" fmla="*/ 39876 h 1321258"/>
                <a:gd name="connsiteX43" fmla="*/ 20369 w 1224915"/>
                <a:gd name="connsiteY43" fmla="*/ 75045 h 1321258"/>
                <a:gd name="connsiteX44" fmla="*/ 37954 w 1224915"/>
                <a:gd name="connsiteY44" fmla="*/ 127799 h 1321258"/>
                <a:gd name="connsiteX45" fmla="*/ 46746 w 1224915"/>
                <a:gd name="connsiteY45" fmla="*/ 154176 h 1321258"/>
                <a:gd name="connsiteX46" fmla="*/ 37954 w 1224915"/>
                <a:gd name="connsiteY46" fmla="*/ 277269 h 1321258"/>
                <a:gd name="connsiteX47" fmla="*/ 55538 w 1224915"/>
                <a:gd name="connsiteY47" fmla="*/ 541038 h 1321258"/>
                <a:gd name="connsiteX48" fmla="*/ 64331 w 1224915"/>
                <a:gd name="connsiteY48" fmla="*/ 611376 h 1321258"/>
                <a:gd name="connsiteX49" fmla="*/ 73123 w 1224915"/>
                <a:gd name="connsiteY49" fmla="*/ 664130 h 1321258"/>
                <a:gd name="connsiteX50" fmla="*/ 55538 w 1224915"/>
                <a:gd name="connsiteY50" fmla="*/ 804807 h 1321258"/>
                <a:gd name="connsiteX51" fmla="*/ 37954 w 1224915"/>
                <a:gd name="connsiteY51" fmla="*/ 1103745 h 1321258"/>
                <a:gd name="connsiteX52" fmla="*/ 11577 w 1224915"/>
                <a:gd name="connsiteY52" fmla="*/ 1182876 h 1321258"/>
                <a:gd name="connsiteX53" fmla="*/ 11577 w 1224915"/>
                <a:gd name="connsiteY53" fmla="*/ 1314761 h 132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4915" h="1321258">
                  <a:moveTo>
                    <a:pt x="11577" y="1314761"/>
                  </a:moveTo>
                  <a:cubicBezTo>
                    <a:pt x="29162" y="1333811"/>
                    <a:pt x="82792" y="1305749"/>
                    <a:pt x="117085" y="1297176"/>
                  </a:cubicBezTo>
                  <a:cubicBezTo>
                    <a:pt x="126076" y="1294928"/>
                    <a:pt x="134344" y="1290042"/>
                    <a:pt x="143462" y="1288384"/>
                  </a:cubicBezTo>
                  <a:cubicBezTo>
                    <a:pt x="166709" y="1284157"/>
                    <a:pt x="190354" y="1282523"/>
                    <a:pt x="213800" y="1279592"/>
                  </a:cubicBezTo>
                  <a:cubicBezTo>
                    <a:pt x="237246" y="1273730"/>
                    <a:pt x="261211" y="1269650"/>
                    <a:pt x="284138" y="1262007"/>
                  </a:cubicBezTo>
                  <a:cubicBezTo>
                    <a:pt x="301723" y="1256145"/>
                    <a:pt x="318608" y="1247469"/>
                    <a:pt x="336892" y="1244422"/>
                  </a:cubicBezTo>
                  <a:cubicBezTo>
                    <a:pt x="354123" y="1241550"/>
                    <a:pt x="414300" y="1232104"/>
                    <a:pt x="433608" y="1226838"/>
                  </a:cubicBezTo>
                  <a:cubicBezTo>
                    <a:pt x="479406" y="1214348"/>
                    <a:pt x="485224" y="1204971"/>
                    <a:pt x="530323" y="1200461"/>
                  </a:cubicBezTo>
                  <a:cubicBezTo>
                    <a:pt x="574164" y="1196077"/>
                    <a:pt x="618246" y="1194600"/>
                    <a:pt x="662208" y="1191669"/>
                  </a:cubicBezTo>
                  <a:cubicBezTo>
                    <a:pt x="704263" y="1183258"/>
                    <a:pt x="817073" y="1159713"/>
                    <a:pt x="855638" y="1156499"/>
                  </a:cubicBezTo>
                  <a:cubicBezTo>
                    <a:pt x="1048814" y="1140402"/>
                    <a:pt x="925874" y="1148883"/>
                    <a:pt x="1224915" y="1138915"/>
                  </a:cubicBezTo>
                  <a:cubicBezTo>
                    <a:pt x="1216123" y="1133053"/>
                    <a:pt x="1207989" y="1126056"/>
                    <a:pt x="1198538" y="1121330"/>
                  </a:cubicBezTo>
                  <a:cubicBezTo>
                    <a:pt x="1190249" y="1117185"/>
                    <a:pt x="1181073" y="1115084"/>
                    <a:pt x="1172162" y="1112538"/>
                  </a:cubicBezTo>
                  <a:cubicBezTo>
                    <a:pt x="1160543" y="1109218"/>
                    <a:pt x="1148808" y="1106277"/>
                    <a:pt x="1136992" y="1103745"/>
                  </a:cubicBezTo>
                  <a:cubicBezTo>
                    <a:pt x="1107767" y="1097483"/>
                    <a:pt x="1077423" y="1095612"/>
                    <a:pt x="1049069" y="1086161"/>
                  </a:cubicBezTo>
                  <a:cubicBezTo>
                    <a:pt x="1040277" y="1083230"/>
                    <a:pt x="1031739" y="1079380"/>
                    <a:pt x="1022692" y="1077369"/>
                  </a:cubicBezTo>
                  <a:cubicBezTo>
                    <a:pt x="963740" y="1064268"/>
                    <a:pt x="908395" y="1064180"/>
                    <a:pt x="846846" y="1059784"/>
                  </a:cubicBezTo>
                  <a:cubicBezTo>
                    <a:pt x="767517" y="1039951"/>
                    <a:pt x="799436" y="1049841"/>
                    <a:pt x="750131" y="1033407"/>
                  </a:cubicBezTo>
                  <a:cubicBezTo>
                    <a:pt x="710802" y="974415"/>
                    <a:pt x="757132" y="1032213"/>
                    <a:pt x="706169" y="998238"/>
                  </a:cubicBezTo>
                  <a:cubicBezTo>
                    <a:pt x="695823" y="991341"/>
                    <a:pt x="689607" y="979495"/>
                    <a:pt x="679792" y="971861"/>
                  </a:cubicBezTo>
                  <a:cubicBezTo>
                    <a:pt x="641598" y="942155"/>
                    <a:pt x="630147" y="938247"/>
                    <a:pt x="591869" y="919107"/>
                  </a:cubicBezTo>
                  <a:cubicBezTo>
                    <a:pt x="586008" y="910315"/>
                    <a:pt x="582536" y="899331"/>
                    <a:pt x="574285" y="892730"/>
                  </a:cubicBezTo>
                  <a:cubicBezTo>
                    <a:pt x="567048" y="886940"/>
                    <a:pt x="553295" y="891480"/>
                    <a:pt x="547908" y="883938"/>
                  </a:cubicBezTo>
                  <a:cubicBezTo>
                    <a:pt x="537134" y="868855"/>
                    <a:pt x="536185" y="848769"/>
                    <a:pt x="530323" y="831184"/>
                  </a:cubicBezTo>
                  <a:lnTo>
                    <a:pt x="521531" y="804807"/>
                  </a:lnTo>
                  <a:cubicBezTo>
                    <a:pt x="518600" y="796015"/>
                    <a:pt x="514986" y="787421"/>
                    <a:pt x="512738" y="778430"/>
                  </a:cubicBezTo>
                  <a:cubicBezTo>
                    <a:pt x="509807" y="766707"/>
                    <a:pt x="508706" y="754368"/>
                    <a:pt x="503946" y="743261"/>
                  </a:cubicBezTo>
                  <a:cubicBezTo>
                    <a:pt x="499784" y="733548"/>
                    <a:pt x="492223" y="725676"/>
                    <a:pt x="486362" y="716884"/>
                  </a:cubicBezTo>
                  <a:cubicBezTo>
                    <a:pt x="483431" y="705161"/>
                    <a:pt x="480190" y="693511"/>
                    <a:pt x="477569" y="681715"/>
                  </a:cubicBezTo>
                  <a:cubicBezTo>
                    <a:pt x="474327" y="667127"/>
                    <a:pt x="472401" y="652251"/>
                    <a:pt x="468777" y="637753"/>
                  </a:cubicBezTo>
                  <a:cubicBezTo>
                    <a:pt x="466529" y="628762"/>
                    <a:pt x="462531" y="620287"/>
                    <a:pt x="459985" y="611376"/>
                  </a:cubicBezTo>
                  <a:cubicBezTo>
                    <a:pt x="456665" y="599757"/>
                    <a:pt x="454512" y="587826"/>
                    <a:pt x="451192" y="576207"/>
                  </a:cubicBezTo>
                  <a:cubicBezTo>
                    <a:pt x="448646" y="567296"/>
                    <a:pt x="444410" y="558877"/>
                    <a:pt x="442400" y="549830"/>
                  </a:cubicBezTo>
                  <a:cubicBezTo>
                    <a:pt x="438533" y="532427"/>
                    <a:pt x="439245" y="513988"/>
                    <a:pt x="433608" y="497076"/>
                  </a:cubicBezTo>
                  <a:cubicBezTo>
                    <a:pt x="430266" y="487051"/>
                    <a:pt x="421266" y="479874"/>
                    <a:pt x="416023" y="470699"/>
                  </a:cubicBezTo>
                  <a:cubicBezTo>
                    <a:pt x="409520" y="459319"/>
                    <a:pt x="404300" y="447253"/>
                    <a:pt x="398438" y="435530"/>
                  </a:cubicBezTo>
                  <a:cubicBezTo>
                    <a:pt x="395507" y="420876"/>
                    <a:pt x="393270" y="406067"/>
                    <a:pt x="389646" y="391569"/>
                  </a:cubicBezTo>
                  <a:cubicBezTo>
                    <a:pt x="376008" y="337016"/>
                    <a:pt x="382865" y="396852"/>
                    <a:pt x="372062" y="321230"/>
                  </a:cubicBezTo>
                  <a:cubicBezTo>
                    <a:pt x="365008" y="271850"/>
                    <a:pt x="362689" y="221037"/>
                    <a:pt x="354477" y="171761"/>
                  </a:cubicBezTo>
                  <a:cubicBezTo>
                    <a:pt x="352490" y="159842"/>
                    <a:pt x="348616" y="148315"/>
                    <a:pt x="345685" y="136592"/>
                  </a:cubicBezTo>
                  <a:cubicBezTo>
                    <a:pt x="342754" y="110215"/>
                    <a:pt x="341255" y="83639"/>
                    <a:pt x="336892" y="57461"/>
                  </a:cubicBezTo>
                  <a:cubicBezTo>
                    <a:pt x="319152" y="-48976"/>
                    <a:pt x="172706" y="25726"/>
                    <a:pt x="73123" y="22292"/>
                  </a:cubicBezTo>
                  <a:cubicBezTo>
                    <a:pt x="52608" y="28153"/>
                    <a:pt x="26664" y="24789"/>
                    <a:pt x="11577" y="39876"/>
                  </a:cubicBezTo>
                  <a:cubicBezTo>
                    <a:pt x="3032" y="48420"/>
                    <a:pt x="16897" y="63471"/>
                    <a:pt x="20369" y="75045"/>
                  </a:cubicBezTo>
                  <a:cubicBezTo>
                    <a:pt x="25695" y="92799"/>
                    <a:pt x="32092" y="110214"/>
                    <a:pt x="37954" y="127799"/>
                  </a:cubicBezTo>
                  <a:lnTo>
                    <a:pt x="46746" y="154176"/>
                  </a:lnTo>
                  <a:cubicBezTo>
                    <a:pt x="43815" y="195207"/>
                    <a:pt x="37954" y="236133"/>
                    <a:pt x="37954" y="277269"/>
                  </a:cubicBezTo>
                  <a:cubicBezTo>
                    <a:pt x="37954" y="496516"/>
                    <a:pt x="22776" y="442747"/>
                    <a:pt x="55538" y="541038"/>
                  </a:cubicBezTo>
                  <a:cubicBezTo>
                    <a:pt x="58469" y="564484"/>
                    <a:pt x="60989" y="587985"/>
                    <a:pt x="64331" y="611376"/>
                  </a:cubicBezTo>
                  <a:cubicBezTo>
                    <a:pt x="66852" y="629024"/>
                    <a:pt x="73123" y="646303"/>
                    <a:pt x="73123" y="664130"/>
                  </a:cubicBezTo>
                  <a:cubicBezTo>
                    <a:pt x="73123" y="742502"/>
                    <a:pt x="69537" y="748816"/>
                    <a:pt x="55538" y="804807"/>
                  </a:cubicBezTo>
                  <a:cubicBezTo>
                    <a:pt x="48938" y="976420"/>
                    <a:pt x="55244" y="982713"/>
                    <a:pt x="37954" y="1103745"/>
                  </a:cubicBezTo>
                  <a:cubicBezTo>
                    <a:pt x="29339" y="1164051"/>
                    <a:pt x="37916" y="1143368"/>
                    <a:pt x="11577" y="1182876"/>
                  </a:cubicBezTo>
                  <a:cubicBezTo>
                    <a:pt x="-1551" y="1261648"/>
                    <a:pt x="-6008" y="1295711"/>
                    <a:pt x="11577" y="1314761"/>
                  </a:cubicBezTo>
                  <a:close/>
                </a:path>
              </a:pathLst>
            </a:custGeom>
            <a:solidFill>
              <a:srgbClr val="99663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18"/>
            <p:cNvSpPr/>
            <p:nvPr/>
          </p:nvSpPr>
          <p:spPr bwMode="auto">
            <a:xfrm>
              <a:off x="9616000" y="3901325"/>
              <a:ext cx="183637" cy="1255606"/>
            </a:xfrm>
            <a:prstGeom prst="rect">
              <a:avLst/>
            </a:prstGeom>
            <a:solidFill>
              <a:srgbClr val="99663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Freeform: Shape 19"/>
            <p:cNvSpPr/>
            <p:nvPr/>
          </p:nvSpPr>
          <p:spPr bwMode="auto">
            <a:xfrm>
              <a:off x="10132150" y="4658693"/>
              <a:ext cx="947310" cy="133969"/>
            </a:xfrm>
            <a:custGeom>
              <a:avLst/>
              <a:gdLst>
                <a:gd name="connsiteX0" fmla="*/ 66927 w 947310"/>
                <a:gd name="connsiteY0" fmla="*/ 71569 h 133115"/>
                <a:gd name="connsiteX1" fmla="*/ 471373 w 947310"/>
                <a:gd name="connsiteY1" fmla="*/ 80361 h 133115"/>
                <a:gd name="connsiteX2" fmla="*/ 550504 w 947310"/>
                <a:gd name="connsiteY2" fmla="*/ 97945 h 133115"/>
                <a:gd name="connsiteX3" fmla="*/ 612050 w 947310"/>
                <a:gd name="connsiteY3" fmla="*/ 106738 h 133115"/>
                <a:gd name="connsiteX4" fmla="*/ 638427 w 947310"/>
                <a:gd name="connsiteY4" fmla="*/ 115530 h 133115"/>
                <a:gd name="connsiteX5" fmla="*/ 779104 w 947310"/>
                <a:gd name="connsiteY5" fmla="*/ 133115 h 133115"/>
                <a:gd name="connsiteX6" fmla="*/ 937365 w 947310"/>
                <a:gd name="connsiteY6" fmla="*/ 124322 h 133115"/>
                <a:gd name="connsiteX7" fmla="*/ 937365 w 947310"/>
                <a:gd name="connsiteY7" fmla="*/ 71569 h 133115"/>
                <a:gd name="connsiteX8" fmla="*/ 867027 w 947310"/>
                <a:gd name="connsiteY8" fmla="*/ 27607 h 133115"/>
                <a:gd name="connsiteX9" fmla="*/ 840650 w 947310"/>
                <a:gd name="connsiteY9" fmla="*/ 18815 h 133115"/>
                <a:gd name="connsiteX10" fmla="*/ 225188 w 947310"/>
                <a:gd name="connsiteY10" fmla="*/ 1230 h 133115"/>
                <a:gd name="connsiteX11" fmla="*/ 5381 w 947310"/>
                <a:gd name="connsiteY11" fmla="*/ 10022 h 133115"/>
                <a:gd name="connsiteX12" fmla="*/ 31758 w 947310"/>
                <a:gd name="connsiteY12" fmla="*/ 80361 h 133115"/>
                <a:gd name="connsiteX13" fmla="*/ 66927 w 947310"/>
                <a:gd name="connsiteY13" fmla="*/ 71569 h 13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310" h="133115">
                  <a:moveTo>
                    <a:pt x="66927" y="71569"/>
                  </a:moveTo>
                  <a:cubicBezTo>
                    <a:pt x="140196" y="71569"/>
                    <a:pt x="336629" y="75077"/>
                    <a:pt x="471373" y="80361"/>
                  </a:cubicBezTo>
                  <a:cubicBezTo>
                    <a:pt x="493625" y="81234"/>
                    <a:pt x="527973" y="93848"/>
                    <a:pt x="550504" y="97945"/>
                  </a:cubicBezTo>
                  <a:cubicBezTo>
                    <a:pt x="570893" y="101652"/>
                    <a:pt x="591535" y="103807"/>
                    <a:pt x="612050" y="106738"/>
                  </a:cubicBezTo>
                  <a:cubicBezTo>
                    <a:pt x="620842" y="109669"/>
                    <a:pt x="629339" y="113712"/>
                    <a:pt x="638427" y="115530"/>
                  </a:cubicBezTo>
                  <a:cubicBezTo>
                    <a:pt x="669783" y="121801"/>
                    <a:pt x="751684" y="130068"/>
                    <a:pt x="779104" y="133115"/>
                  </a:cubicBezTo>
                  <a:cubicBezTo>
                    <a:pt x="831858" y="130184"/>
                    <a:pt x="885663" y="135207"/>
                    <a:pt x="937365" y="124322"/>
                  </a:cubicBezTo>
                  <a:cubicBezTo>
                    <a:pt x="958580" y="119856"/>
                    <a:pt x="939598" y="76036"/>
                    <a:pt x="937365" y="71569"/>
                  </a:cubicBezTo>
                  <a:cubicBezTo>
                    <a:pt x="917858" y="32555"/>
                    <a:pt x="915144" y="43646"/>
                    <a:pt x="867027" y="27607"/>
                  </a:cubicBezTo>
                  <a:cubicBezTo>
                    <a:pt x="858235" y="24676"/>
                    <a:pt x="849916" y="19016"/>
                    <a:pt x="840650" y="18815"/>
                  </a:cubicBezTo>
                  <a:cubicBezTo>
                    <a:pt x="365821" y="8492"/>
                    <a:pt x="570934" y="15636"/>
                    <a:pt x="225188" y="1230"/>
                  </a:cubicBezTo>
                  <a:cubicBezTo>
                    <a:pt x="151919" y="4161"/>
                    <a:pt x="76519" y="-7763"/>
                    <a:pt x="5381" y="10022"/>
                  </a:cubicBezTo>
                  <a:cubicBezTo>
                    <a:pt x="-14751" y="15055"/>
                    <a:pt x="27801" y="76404"/>
                    <a:pt x="31758" y="80361"/>
                  </a:cubicBezTo>
                  <a:cubicBezTo>
                    <a:pt x="39230" y="87833"/>
                    <a:pt x="-6342" y="71569"/>
                    <a:pt x="66927" y="71569"/>
                  </a:cubicBez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Freeform: Shape 20"/>
            <p:cNvSpPr/>
            <p:nvPr/>
          </p:nvSpPr>
          <p:spPr bwMode="auto">
            <a:xfrm>
              <a:off x="11315334" y="4686300"/>
              <a:ext cx="642204" cy="516059"/>
            </a:xfrm>
            <a:custGeom>
              <a:avLst/>
              <a:gdLst>
                <a:gd name="connsiteX0" fmla="*/ 61912 w 642204"/>
                <a:gd name="connsiteY0" fmla="*/ 509954 h 516059"/>
                <a:gd name="connsiteX1" fmla="*/ 88289 w 642204"/>
                <a:gd name="connsiteY1" fmla="*/ 465992 h 516059"/>
                <a:gd name="connsiteX2" fmla="*/ 114666 w 642204"/>
                <a:gd name="connsiteY2" fmla="*/ 386862 h 516059"/>
                <a:gd name="connsiteX3" fmla="*/ 132251 w 642204"/>
                <a:gd name="connsiteY3" fmla="*/ 334108 h 516059"/>
                <a:gd name="connsiteX4" fmla="*/ 141043 w 642204"/>
                <a:gd name="connsiteY4" fmla="*/ 307731 h 516059"/>
                <a:gd name="connsiteX5" fmla="*/ 141043 w 642204"/>
                <a:gd name="connsiteY5" fmla="*/ 202223 h 516059"/>
                <a:gd name="connsiteX6" fmla="*/ 114666 w 642204"/>
                <a:gd name="connsiteY6" fmla="*/ 175846 h 516059"/>
                <a:gd name="connsiteX7" fmla="*/ 88289 w 642204"/>
                <a:gd name="connsiteY7" fmla="*/ 167054 h 516059"/>
                <a:gd name="connsiteX8" fmla="*/ 35535 w 642204"/>
                <a:gd name="connsiteY8" fmla="*/ 123092 h 516059"/>
                <a:gd name="connsiteX9" fmla="*/ 9158 w 642204"/>
                <a:gd name="connsiteY9" fmla="*/ 114300 h 516059"/>
                <a:gd name="connsiteX10" fmla="*/ 17951 w 642204"/>
                <a:gd name="connsiteY10" fmla="*/ 35169 h 516059"/>
                <a:gd name="connsiteX11" fmla="*/ 26743 w 642204"/>
                <a:gd name="connsiteY11" fmla="*/ 8792 h 516059"/>
                <a:gd name="connsiteX12" fmla="*/ 53120 w 642204"/>
                <a:gd name="connsiteY12" fmla="*/ 0 h 516059"/>
                <a:gd name="connsiteX13" fmla="*/ 607035 w 642204"/>
                <a:gd name="connsiteY13" fmla="*/ 8792 h 516059"/>
                <a:gd name="connsiteX14" fmla="*/ 615828 w 642204"/>
                <a:gd name="connsiteY14" fmla="*/ 52754 h 516059"/>
                <a:gd name="connsiteX15" fmla="*/ 642204 w 642204"/>
                <a:gd name="connsiteY15" fmla="*/ 149469 h 516059"/>
                <a:gd name="connsiteX16" fmla="*/ 633412 w 642204"/>
                <a:gd name="connsiteY16" fmla="*/ 272562 h 516059"/>
                <a:gd name="connsiteX17" fmla="*/ 624620 w 642204"/>
                <a:gd name="connsiteY17" fmla="*/ 298938 h 516059"/>
                <a:gd name="connsiteX18" fmla="*/ 633412 w 642204"/>
                <a:gd name="connsiteY18" fmla="*/ 448408 h 516059"/>
                <a:gd name="connsiteX19" fmla="*/ 615828 w 642204"/>
                <a:gd name="connsiteY19" fmla="*/ 509954 h 516059"/>
                <a:gd name="connsiteX20" fmla="*/ 149835 w 642204"/>
                <a:gd name="connsiteY20" fmla="*/ 501162 h 516059"/>
                <a:gd name="connsiteX21" fmla="*/ 61912 w 642204"/>
                <a:gd name="connsiteY21" fmla="*/ 509954 h 5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204" h="516059">
                  <a:moveTo>
                    <a:pt x="61912" y="509954"/>
                  </a:moveTo>
                  <a:cubicBezTo>
                    <a:pt x="51655" y="504092"/>
                    <a:pt x="81217" y="481550"/>
                    <a:pt x="88289" y="465992"/>
                  </a:cubicBezTo>
                  <a:cubicBezTo>
                    <a:pt x="88290" y="465990"/>
                    <a:pt x="110269" y="400052"/>
                    <a:pt x="114666" y="386862"/>
                  </a:cubicBezTo>
                  <a:lnTo>
                    <a:pt x="132251" y="334108"/>
                  </a:lnTo>
                  <a:lnTo>
                    <a:pt x="141043" y="307731"/>
                  </a:lnTo>
                  <a:cubicBezTo>
                    <a:pt x="146005" y="272992"/>
                    <a:pt x="158185" y="236507"/>
                    <a:pt x="141043" y="202223"/>
                  </a:cubicBezTo>
                  <a:cubicBezTo>
                    <a:pt x="135482" y="191101"/>
                    <a:pt x="125012" y="182743"/>
                    <a:pt x="114666" y="175846"/>
                  </a:cubicBezTo>
                  <a:cubicBezTo>
                    <a:pt x="106955" y="170705"/>
                    <a:pt x="97081" y="169985"/>
                    <a:pt x="88289" y="167054"/>
                  </a:cubicBezTo>
                  <a:cubicBezTo>
                    <a:pt x="68845" y="147610"/>
                    <a:pt x="60016" y="135332"/>
                    <a:pt x="35535" y="123092"/>
                  </a:cubicBezTo>
                  <a:cubicBezTo>
                    <a:pt x="27246" y="118947"/>
                    <a:pt x="17950" y="117231"/>
                    <a:pt x="9158" y="114300"/>
                  </a:cubicBezTo>
                  <a:cubicBezTo>
                    <a:pt x="-5495" y="70338"/>
                    <a:pt x="-2565" y="96716"/>
                    <a:pt x="17951" y="35169"/>
                  </a:cubicBezTo>
                  <a:cubicBezTo>
                    <a:pt x="20882" y="26377"/>
                    <a:pt x="17951" y="11723"/>
                    <a:pt x="26743" y="8792"/>
                  </a:cubicBezTo>
                  <a:lnTo>
                    <a:pt x="53120" y="0"/>
                  </a:lnTo>
                  <a:lnTo>
                    <a:pt x="607035" y="8792"/>
                  </a:lnTo>
                  <a:cubicBezTo>
                    <a:pt x="621914" y="10187"/>
                    <a:pt x="611896" y="38336"/>
                    <a:pt x="615828" y="52754"/>
                  </a:cubicBezTo>
                  <a:cubicBezTo>
                    <a:pt x="649290" y="175447"/>
                    <a:pt x="620786" y="42376"/>
                    <a:pt x="642204" y="149469"/>
                  </a:cubicBezTo>
                  <a:cubicBezTo>
                    <a:pt x="639273" y="190500"/>
                    <a:pt x="638218" y="231708"/>
                    <a:pt x="633412" y="272562"/>
                  </a:cubicBezTo>
                  <a:cubicBezTo>
                    <a:pt x="632329" y="281766"/>
                    <a:pt x="624620" y="289670"/>
                    <a:pt x="624620" y="298938"/>
                  </a:cubicBezTo>
                  <a:cubicBezTo>
                    <a:pt x="624620" y="348847"/>
                    <a:pt x="630481" y="398585"/>
                    <a:pt x="633412" y="448408"/>
                  </a:cubicBezTo>
                  <a:cubicBezTo>
                    <a:pt x="627551" y="468923"/>
                    <a:pt x="637038" y="507640"/>
                    <a:pt x="615828" y="509954"/>
                  </a:cubicBezTo>
                  <a:cubicBezTo>
                    <a:pt x="461386" y="526802"/>
                    <a:pt x="305173" y="503708"/>
                    <a:pt x="149835" y="501162"/>
                  </a:cubicBezTo>
                  <a:cubicBezTo>
                    <a:pt x="126392" y="500778"/>
                    <a:pt x="72169" y="515816"/>
                    <a:pt x="61912" y="509954"/>
                  </a:cubicBez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Freeform: Shape 21"/>
            <p:cNvSpPr/>
            <p:nvPr/>
          </p:nvSpPr>
          <p:spPr bwMode="auto">
            <a:xfrm>
              <a:off x="11043138" y="4259262"/>
              <a:ext cx="492686" cy="673223"/>
            </a:xfrm>
            <a:custGeom>
              <a:avLst/>
              <a:gdLst>
                <a:gd name="connsiteX0" fmla="*/ 70339 w 492686"/>
                <a:gd name="connsiteY0" fmla="*/ 633046 h 668216"/>
                <a:gd name="connsiteX1" fmla="*/ 52754 w 492686"/>
                <a:gd name="connsiteY1" fmla="*/ 545123 h 668216"/>
                <a:gd name="connsiteX2" fmla="*/ 26377 w 492686"/>
                <a:gd name="connsiteY2" fmla="*/ 413239 h 668216"/>
                <a:gd name="connsiteX3" fmla="*/ 8793 w 492686"/>
                <a:gd name="connsiteY3" fmla="*/ 360485 h 668216"/>
                <a:gd name="connsiteX4" fmla="*/ 0 w 492686"/>
                <a:gd name="connsiteY4" fmla="*/ 334108 h 668216"/>
                <a:gd name="connsiteX5" fmla="*/ 70339 w 492686"/>
                <a:gd name="connsiteY5" fmla="*/ 272562 h 668216"/>
                <a:gd name="connsiteX6" fmla="*/ 79131 w 492686"/>
                <a:gd name="connsiteY6" fmla="*/ 246185 h 668216"/>
                <a:gd name="connsiteX7" fmla="*/ 105508 w 492686"/>
                <a:gd name="connsiteY7" fmla="*/ 123093 h 668216"/>
                <a:gd name="connsiteX8" fmla="*/ 114300 w 492686"/>
                <a:gd name="connsiteY8" fmla="*/ 96716 h 668216"/>
                <a:gd name="connsiteX9" fmla="*/ 158262 w 492686"/>
                <a:gd name="connsiteY9" fmla="*/ 43962 h 668216"/>
                <a:gd name="connsiteX10" fmla="*/ 193431 w 492686"/>
                <a:gd name="connsiteY10" fmla="*/ 17585 h 668216"/>
                <a:gd name="connsiteX11" fmla="*/ 316524 w 492686"/>
                <a:gd name="connsiteY11" fmla="*/ 0 h 668216"/>
                <a:gd name="connsiteX12" fmla="*/ 386862 w 492686"/>
                <a:gd name="connsiteY12" fmla="*/ 8793 h 668216"/>
                <a:gd name="connsiteX13" fmla="*/ 395654 w 492686"/>
                <a:gd name="connsiteY13" fmla="*/ 35169 h 668216"/>
                <a:gd name="connsiteX14" fmla="*/ 413239 w 492686"/>
                <a:gd name="connsiteY14" fmla="*/ 61546 h 668216"/>
                <a:gd name="connsiteX15" fmla="*/ 422031 w 492686"/>
                <a:gd name="connsiteY15" fmla="*/ 96716 h 668216"/>
                <a:gd name="connsiteX16" fmla="*/ 439616 w 492686"/>
                <a:gd name="connsiteY16" fmla="*/ 219808 h 668216"/>
                <a:gd name="connsiteX17" fmla="*/ 465993 w 492686"/>
                <a:gd name="connsiteY17" fmla="*/ 483577 h 668216"/>
                <a:gd name="connsiteX18" fmla="*/ 474785 w 492686"/>
                <a:gd name="connsiteY18" fmla="*/ 545123 h 668216"/>
                <a:gd name="connsiteX19" fmla="*/ 474785 w 492686"/>
                <a:gd name="connsiteY19" fmla="*/ 650631 h 668216"/>
                <a:gd name="connsiteX20" fmla="*/ 422031 w 492686"/>
                <a:gd name="connsiteY20" fmla="*/ 668216 h 668216"/>
                <a:gd name="connsiteX21" fmla="*/ 413239 w 492686"/>
                <a:gd name="connsiteY21" fmla="*/ 395654 h 668216"/>
                <a:gd name="connsiteX22" fmla="*/ 378070 w 492686"/>
                <a:gd name="connsiteY22" fmla="*/ 263769 h 668216"/>
                <a:gd name="connsiteX23" fmla="*/ 351693 w 492686"/>
                <a:gd name="connsiteY23" fmla="*/ 254977 h 668216"/>
                <a:gd name="connsiteX24" fmla="*/ 290147 w 492686"/>
                <a:gd name="connsiteY24" fmla="*/ 263769 h 668216"/>
                <a:gd name="connsiteX25" fmla="*/ 281354 w 492686"/>
                <a:gd name="connsiteY25" fmla="*/ 290146 h 668216"/>
                <a:gd name="connsiteX26" fmla="*/ 307731 w 492686"/>
                <a:gd name="connsiteY26" fmla="*/ 342900 h 668216"/>
                <a:gd name="connsiteX27" fmla="*/ 298939 w 492686"/>
                <a:gd name="connsiteY27" fmla="*/ 422031 h 668216"/>
                <a:gd name="connsiteX28" fmla="*/ 263770 w 492686"/>
                <a:gd name="connsiteY28" fmla="*/ 474785 h 668216"/>
                <a:gd name="connsiteX29" fmla="*/ 246185 w 492686"/>
                <a:gd name="connsiteY29" fmla="*/ 580293 h 668216"/>
                <a:gd name="connsiteX30" fmla="*/ 211016 w 492686"/>
                <a:gd name="connsiteY30" fmla="*/ 633046 h 668216"/>
                <a:gd name="connsiteX31" fmla="*/ 167054 w 492686"/>
                <a:gd name="connsiteY31" fmla="*/ 624254 h 668216"/>
                <a:gd name="connsiteX32" fmla="*/ 175847 w 492686"/>
                <a:gd name="connsiteY32" fmla="*/ 545123 h 668216"/>
                <a:gd name="connsiteX33" fmla="*/ 211016 w 492686"/>
                <a:gd name="connsiteY33" fmla="*/ 483577 h 668216"/>
                <a:gd name="connsiteX34" fmla="*/ 228600 w 492686"/>
                <a:gd name="connsiteY34" fmla="*/ 430823 h 668216"/>
                <a:gd name="connsiteX35" fmla="*/ 237393 w 492686"/>
                <a:gd name="connsiteY35" fmla="*/ 404446 h 668216"/>
                <a:gd name="connsiteX36" fmla="*/ 228600 w 492686"/>
                <a:gd name="connsiteY36" fmla="*/ 378069 h 668216"/>
                <a:gd name="connsiteX37" fmla="*/ 219808 w 492686"/>
                <a:gd name="connsiteY37" fmla="*/ 404446 h 668216"/>
                <a:gd name="connsiteX38" fmla="*/ 211016 w 492686"/>
                <a:gd name="connsiteY38" fmla="*/ 501162 h 668216"/>
                <a:gd name="connsiteX39" fmla="*/ 175847 w 492686"/>
                <a:gd name="connsiteY39" fmla="*/ 562708 h 668216"/>
                <a:gd name="connsiteX40" fmla="*/ 70339 w 492686"/>
                <a:gd name="connsiteY40" fmla="*/ 633046 h 66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2686" h="668216">
                  <a:moveTo>
                    <a:pt x="70339" y="633046"/>
                  </a:moveTo>
                  <a:cubicBezTo>
                    <a:pt x="49824" y="630115"/>
                    <a:pt x="55236" y="574908"/>
                    <a:pt x="52754" y="545123"/>
                  </a:cubicBezTo>
                  <a:cubicBezTo>
                    <a:pt x="43084" y="429085"/>
                    <a:pt x="63538" y="468980"/>
                    <a:pt x="26377" y="413239"/>
                  </a:cubicBezTo>
                  <a:lnTo>
                    <a:pt x="8793" y="360485"/>
                  </a:lnTo>
                  <a:lnTo>
                    <a:pt x="0" y="334108"/>
                  </a:lnTo>
                  <a:cubicBezTo>
                    <a:pt x="17102" y="248606"/>
                    <a:pt x="-11464" y="323689"/>
                    <a:pt x="70339" y="272562"/>
                  </a:cubicBezTo>
                  <a:cubicBezTo>
                    <a:pt x="78198" y="267650"/>
                    <a:pt x="77120" y="255232"/>
                    <a:pt x="79131" y="246185"/>
                  </a:cubicBezTo>
                  <a:cubicBezTo>
                    <a:pt x="93887" y="179782"/>
                    <a:pt x="80903" y="196912"/>
                    <a:pt x="105508" y="123093"/>
                  </a:cubicBezTo>
                  <a:cubicBezTo>
                    <a:pt x="108439" y="114301"/>
                    <a:pt x="110155" y="105005"/>
                    <a:pt x="114300" y="96716"/>
                  </a:cubicBezTo>
                  <a:cubicBezTo>
                    <a:pt x="124475" y="76366"/>
                    <a:pt x="141248" y="58545"/>
                    <a:pt x="158262" y="43962"/>
                  </a:cubicBezTo>
                  <a:cubicBezTo>
                    <a:pt x="169388" y="34425"/>
                    <a:pt x="180324" y="24138"/>
                    <a:pt x="193431" y="17585"/>
                  </a:cubicBezTo>
                  <a:cubicBezTo>
                    <a:pt x="217333" y="5634"/>
                    <a:pt x="313690" y="283"/>
                    <a:pt x="316524" y="0"/>
                  </a:cubicBezTo>
                  <a:cubicBezTo>
                    <a:pt x="339970" y="2931"/>
                    <a:pt x="365270" y="-803"/>
                    <a:pt x="386862" y="8793"/>
                  </a:cubicBezTo>
                  <a:cubicBezTo>
                    <a:pt x="395331" y="12557"/>
                    <a:pt x="391509" y="26880"/>
                    <a:pt x="395654" y="35169"/>
                  </a:cubicBezTo>
                  <a:cubicBezTo>
                    <a:pt x="400380" y="44620"/>
                    <a:pt x="407377" y="52754"/>
                    <a:pt x="413239" y="61546"/>
                  </a:cubicBezTo>
                  <a:cubicBezTo>
                    <a:pt x="416170" y="73269"/>
                    <a:pt x="419661" y="84867"/>
                    <a:pt x="422031" y="96716"/>
                  </a:cubicBezTo>
                  <a:cubicBezTo>
                    <a:pt x="428243" y="127774"/>
                    <a:pt x="437184" y="191428"/>
                    <a:pt x="439616" y="219808"/>
                  </a:cubicBezTo>
                  <a:cubicBezTo>
                    <a:pt x="461749" y="478035"/>
                    <a:pt x="431655" y="380571"/>
                    <a:pt x="465993" y="483577"/>
                  </a:cubicBezTo>
                  <a:cubicBezTo>
                    <a:pt x="468924" y="504092"/>
                    <a:pt x="470721" y="524802"/>
                    <a:pt x="474785" y="545123"/>
                  </a:cubicBezTo>
                  <a:cubicBezTo>
                    <a:pt x="482864" y="585521"/>
                    <a:pt x="510673" y="594236"/>
                    <a:pt x="474785" y="650631"/>
                  </a:cubicBezTo>
                  <a:cubicBezTo>
                    <a:pt x="464834" y="666269"/>
                    <a:pt x="422031" y="668216"/>
                    <a:pt x="422031" y="668216"/>
                  </a:cubicBezTo>
                  <a:cubicBezTo>
                    <a:pt x="381259" y="545897"/>
                    <a:pt x="403706" y="633983"/>
                    <a:pt x="413239" y="395654"/>
                  </a:cubicBezTo>
                  <a:cubicBezTo>
                    <a:pt x="406441" y="307283"/>
                    <a:pt x="435466" y="292467"/>
                    <a:pt x="378070" y="263769"/>
                  </a:cubicBezTo>
                  <a:cubicBezTo>
                    <a:pt x="369781" y="259624"/>
                    <a:pt x="360485" y="257908"/>
                    <a:pt x="351693" y="254977"/>
                  </a:cubicBezTo>
                  <a:cubicBezTo>
                    <a:pt x="331178" y="257908"/>
                    <a:pt x="308683" y="254501"/>
                    <a:pt x="290147" y="263769"/>
                  </a:cubicBezTo>
                  <a:cubicBezTo>
                    <a:pt x="281857" y="267914"/>
                    <a:pt x="281354" y="280878"/>
                    <a:pt x="281354" y="290146"/>
                  </a:cubicBezTo>
                  <a:cubicBezTo>
                    <a:pt x="281354" y="308345"/>
                    <a:pt x="298842" y="329566"/>
                    <a:pt x="307731" y="342900"/>
                  </a:cubicBezTo>
                  <a:cubicBezTo>
                    <a:pt x="318421" y="385656"/>
                    <a:pt x="323535" y="376939"/>
                    <a:pt x="298939" y="422031"/>
                  </a:cubicBezTo>
                  <a:cubicBezTo>
                    <a:pt x="288819" y="440585"/>
                    <a:pt x="263770" y="474785"/>
                    <a:pt x="263770" y="474785"/>
                  </a:cubicBezTo>
                  <a:cubicBezTo>
                    <a:pt x="262156" y="489307"/>
                    <a:pt x="260505" y="554518"/>
                    <a:pt x="246185" y="580293"/>
                  </a:cubicBezTo>
                  <a:cubicBezTo>
                    <a:pt x="235922" y="598767"/>
                    <a:pt x="211016" y="633046"/>
                    <a:pt x="211016" y="633046"/>
                  </a:cubicBezTo>
                  <a:cubicBezTo>
                    <a:pt x="196362" y="630115"/>
                    <a:pt x="172604" y="638129"/>
                    <a:pt x="167054" y="624254"/>
                  </a:cubicBezTo>
                  <a:cubicBezTo>
                    <a:pt x="157198" y="599613"/>
                    <a:pt x="169879" y="570983"/>
                    <a:pt x="175847" y="545123"/>
                  </a:cubicBezTo>
                  <a:cubicBezTo>
                    <a:pt x="179785" y="528060"/>
                    <a:pt x="200973" y="498641"/>
                    <a:pt x="211016" y="483577"/>
                  </a:cubicBezTo>
                  <a:lnTo>
                    <a:pt x="228600" y="430823"/>
                  </a:lnTo>
                  <a:lnTo>
                    <a:pt x="237393" y="404446"/>
                  </a:lnTo>
                  <a:cubicBezTo>
                    <a:pt x="234462" y="395654"/>
                    <a:pt x="237868" y="378069"/>
                    <a:pt x="228600" y="378069"/>
                  </a:cubicBezTo>
                  <a:cubicBezTo>
                    <a:pt x="219332" y="378069"/>
                    <a:pt x="221119" y="395271"/>
                    <a:pt x="219808" y="404446"/>
                  </a:cubicBezTo>
                  <a:cubicBezTo>
                    <a:pt x="215230" y="436492"/>
                    <a:pt x="217365" y="469419"/>
                    <a:pt x="211016" y="501162"/>
                  </a:cubicBezTo>
                  <a:cubicBezTo>
                    <a:pt x="207829" y="517095"/>
                    <a:pt x="185283" y="548554"/>
                    <a:pt x="175847" y="562708"/>
                  </a:cubicBezTo>
                  <a:cubicBezTo>
                    <a:pt x="159945" y="626309"/>
                    <a:pt x="90854" y="635977"/>
                    <a:pt x="70339" y="633046"/>
                  </a:cubicBezTo>
                  <a:close/>
                </a:path>
              </a:pathLst>
            </a:cu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23" name="Group 22"/>
          <p:cNvGrpSpPr/>
          <p:nvPr/>
        </p:nvGrpSpPr>
        <p:grpSpPr>
          <a:xfrm>
            <a:off x="9132715" y="1641469"/>
            <a:ext cx="3000210" cy="4292910"/>
            <a:chOff x="3233635" y="1124749"/>
            <a:chExt cx="3060802" cy="4379613"/>
          </a:xfrm>
        </p:grpSpPr>
        <p:sp>
          <p:nvSpPr>
            <p:cNvPr id="24" name="Text Placeholder 2"/>
            <p:cNvSpPr txBox="1">
              <a:spLocks/>
            </p:cNvSpPr>
            <p:nvPr/>
          </p:nvSpPr>
          <p:spPr>
            <a:xfrm>
              <a:off x="3413402" y="1124749"/>
              <a:ext cx="2641324" cy="232795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a:ln>
                    <a:noFill/>
                  </a:ln>
                  <a:gradFill>
                    <a:gsLst>
                      <a:gs pos="1250">
                        <a:srgbClr val="D83B01"/>
                      </a:gs>
                      <a:gs pos="99000">
                        <a:srgbClr val="D83B01"/>
                      </a:gs>
                    </a:gsLst>
                    <a:lin ang="5400000" scaled="0"/>
                  </a:gradFill>
                  <a:effectLst/>
                  <a:uLnTx/>
                  <a:uFillTx/>
                  <a:latin typeface="Segoe UI Light"/>
                  <a:ea typeface="+mn-ea"/>
                  <a:cs typeface="+mn-cs"/>
                </a:rPr>
                <a:t>Image Similarity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Which images are similar to the query image?</a:t>
              </a:r>
            </a:p>
          </p:txBody>
        </p:sp>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3216" y="3885563"/>
              <a:ext cx="2196422" cy="1461992"/>
            </a:xfrm>
            <a:prstGeom prst="rect">
              <a:avLst/>
            </a:prstGeom>
          </p:spPr>
        </p:pic>
        <p:sp>
          <p:nvSpPr>
            <p:cNvPr id="26" name="Rectangle 25"/>
            <p:cNvSpPr/>
            <p:nvPr/>
          </p:nvSpPr>
          <p:spPr bwMode="auto">
            <a:xfrm>
              <a:off x="3364945" y="3822741"/>
              <a:ext cx="1295398" cy="745789"/>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7" name="Picture 2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4381" y="3792659"/>
              <a:ext cx="1255940" cy="706466"/>
            </a:xfrm>
            <a:prstGeom prst="rect">
              <a:avLst/>
            </a:prstGeom>
          </p:spPr>
        </p:pic>
        <p:sp>
          <p:nvSpPr>
            <p:cNvPr id="28" name="TextBox 27"/>
            <p:cNvSpPr txBox="1"/>
            <p:nvPr/>
          </p:nvSpPr>
          <p:spPr>
            <a:xfrm>
              <a:off x="5024737" y="4643790"/>
              <a:ext cx="1269700" cy="860572"/>
            </a:xfrm>
            <a:prstGeom prst="rect">
              <a:avLst/>
            </a:prstGeom>
            <a:noFill/>
          </p:spPr>
          <p:txBody>
            <a:bodyPr wrap="squar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srgbClr val="FFC000"/>
                  </a:solidFill>
                  <a:effectLst/>
                  <a:uLnTx/>
                  <a:uFillTx/>
                  <a:latin typeface="Segoe UI Semilight"/>
                  <a:ea typeface="+mn-ea"/>
                  <a:cs typeface="+mn-cs"/>
                </a:rPr>
                <a:t>Similar image</a:t>
              </a:r>
            </a:p>
          </p:txBody>
        </p:sp>
        <p:sp>
          <p:nvSpPr>
            <p:cNvPr id="29" name="TextBox 28"/>
            <p:cNvSpPr txBox="1"/>
            <p:nvPr/>
          </p:nvSpPr>
          <p:spPr>
            <a:xfrm>
              <a:off x="3233635" y="3763099"/>
              <a:ext cx="859025" cy="888435"/>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1" b="1" i="0" u="none" strike="noStrike" kern="1200" cap="none" spc="0" normalizeH="0" baseline="0" noProof="0">
                  <a:ln>
                    <a:noFill/>
                  </a:ln>
                  <a:solidFill>
                    <a:srgbClr val="FFC000"/>
                  </a:solidFill>
                  <a:effectLst/>
                  <a:uLnTx/>
                  <a:uFillTx/>
                  <a:latin typeface="Segoe UI Semilight"/>
                  <a:ea typeface="+mn-ea"/>
                  <a:cs typeface="+mn-cs"/>
                </a:rPr>
                <a:t>Query</a:t>
              </a:r>
              <a:br>
                <a:rPr kumimoji="0" lang="en-US" sz="1371" b="1" i="0" u="none" strike="noStrike" kern="1200" cap="none" spc="0" normalizeH="0" baseline="0" noProof="0">
                  <a:ln>
                    <a:noFill/>
                  </a:ln>
                  <a:solidFill>
                    <a:srgbClr val="FFC000"/>
                  </a:solidFill>
                  <a:effectLst/>
                  <a:uLnTx/>
                  <a:uFillTx/>
                  <a:latin typeface="Segoe UI Semilight"/>
                  <a:ea typeface="+mn-ea"/>
                  <a:cs typeface="+mn-cs"/>
                </a:rPr>
              </a:br>
              <a:r>
                <a:rPr kumimoji="0" lang="en-US" sz="1371" b="1" i="0" u="none" strike="noStrike" kern="1200" cap="none" spc="0" normalizeH="0" baseline="0" noProof="0">
                  <a:ln>
                    <a:noFill/>
                  </a:ln>
                  <a:solidFill>
                    <a:srgbClr val="FFC000"/>
                  </a:solidFill>
                  <a:effectLst/>
                  <a:uLnTx/>
                  <a:uFillTx/>
                  <a:latin typeface="Segoe UI Semilight"/>
                  <a:ea typeface="+mn-ea"/>
                  <a:cs typeface="+mn-cs"/>
                </a:rPr>
                <a:t>image</a:t>
              </a:r>
              <a:br>
                <a:rPr kumimoji="0" lang="en-US" sz="1371" b="1" i="0" u="none" strike="noStrike" kern="1200" cap="none" spc="0" normalizeH="0" baseline="0" noProof="0">
                  <a:ln>
                    <a:noFill/>
                  </a:ln>
                  <a:solidFill>
                    <a:srgbClr val="FFC000"/>
                  </a:solidFill>
                  <a:effectLst/>
                  <a:uLnTx/>
                  <a:uFillTx/>
                  <a:latin typeface="Segoe UI Semilight"/>
                  <a:ea typeface="+mn-ea"/>
                  <a:cs typeface="+mn-cs"/>
                </a:rPr>
              </a:br>
              <a:endParaRPr kumimoji="0" lang="en-US" sz="1371" b="1" i="0" u="none" strike="noStrike" kern="1200" cap="none" spc="0" normalizeH="0" baseline="0" noProof="0">
                <a:ln>
                  <a:noFill/>
                </a:ln>
                <a:solidFill>
                  <a:srgbClr val="FFC000"/>
                </a:solidFill>
                <a:effectLst/>
                <a:uLnTx/>
                <a:uFillTx/>
                <a:latin typeface="Segoe UI Semilight"/>
                <a:ea typeface="+mn-ea"/>
                <a:cs typeface="+mn-cs"/>
              </a:endParaRPr>
            </a:p>
          </p:txBody>
        </p:sp>
      </p:grpSp>
    </p:spTree>
    <p:extLst>
      <p:ext uri="{BB962C8B-B14F-4D97-AF65-F5344CB8AC3E}">
        <p14:creationId xmlns:p14="http://schemas.microsoft.com/office/powerpoint/2010/main" val="153704576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066" y="1325861"/>
            <a:ext cx="11651870" cy="2528467"/>
          </a:xfrm>
        </p:spPr>
        <p:txBody>
          <a:bodyPr/>
          <a:lstStyle/>
          <a:p>
            <a:r>
              <a:rPr lang="en-US">
                <a:solidFill>
                  <a:schemeClr val="tx1"/>
                </a:solidFill>
              </a:rPr>
              <a:t>Researchers took a traditional machine learning approach</a:t>
            </a:r>
          </a:p>
          <a:p>
            <a:pPr lvl="1"/>
            <a:r>
              <a:rPr lang="en-US"/>
              <a:t>Manual creation of a variety of different visual feature extractors </a:t>
            </a:r>
          </a:p>
          <a:p>
            <a:pPr lvl="1"/>
            <a:r>
              <a:rPr lang="en-US"/>
              <a:t>Followed by traditional ML classifiers</a:t>
            </a:r>
          </a:p>
          <a:p>
            <a:pPr lvl="1"/>
            <a:endParaRPr lang="en-US"/>
          </a:p>
          <a:p>
            <a:pPr lvl="1"/>
            <a:endParaRPr lang="en-US"/>
          </a:p>
        </p:txBody>
      </p:sp>
      <p:sp>
        <p:nvSpPr>
          <p:cNvPr id="4" name="Title 3"/>
          <p:cNvSpPr>
            <a:spLocks noGrp="1"/>
          </p:cNvSpPr>
          <p:nvPr>
            <p:ph type="title"/>
          </p:nvPr>
        </p:nvSpPr>
        <p:spPr/>
        <p:txBody>
          <a:bodyPr/>
          <a:lstStyle/>
          <a:p>
            <a:r>
              <a:rPr lang="en-US"/>
              <a:t>Before Deep Learning</a:t>
            </a:r>
          </a:p>
        </p:txBody>
      </p:sp>
      <p:sp>
        <p:nvSpPr>
          <p:cNvPr id="6" name="Text Placeholder 1"/>
          <p:cNvSpPr txBox="1">
            <a:spLocks/>
          </p:cNvSpPr>
          <p:nvPr/>
        </p:nvSpPr>
        <p:spPr>
          <a:xfrm>
            <a:off x="270066" y="3235493"/>
            <a:ext cx="4050726" cy="2729206"/>
          </a:xfrm>
          <a:prstGeom prst="rect">
            <a:avLst/>
          </a:prstGeom>
        </p:spPr>
        <p:txBody>
          <a:bodyPr vert="horz" wrap="square" lIns="91427" tIns="45713" rIns="91427" bIns="45713" rtlCol="0">
            <a:sp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SzPct val="75000"/>
              <a:buFont typeface="Courier New" panose="02070309020205020404" pitchFamily="49" charset="0"/>
              <a:buChar char="o"/>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53" marR="0" lvl="0" indent="-224053" algn="l" defTabSz="896215"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Example: </a:t>
            </a:r>
            <a:r>
              <a:rPr kumimoji="0" lang="en-US" sz="2400" b="0" i="0" u="none" strike="noStrike" kern="1200" cap="none" spc="0" normalizeH="0" baseline="0" noProof="0" err="1">
                <a:ln>
                  <a:noFill/>
                </a:ln>
                <a:solidFill>
                  <a:srgbClr val="353535"/>
                </a:solidFill>
                <a:effectLst/>
                <a:uLnTx/>
                <a:uFillTx/>
                <a:latin typeface="Segoe UI Semilight"/>
                <a:ea typeface="+mn-ea"/>
                <a:cs typeface="+mn-cs"/>
              </a:rPr>
              <a:t>HoG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 Detectors</a:t>
            </a:r>
          </a:p>
          <a:p>
            <a:pPr marL="672160" marR="0" lvl="1" indent="-224053" algn="l" defTabSz="896215" rtl="0" eaLnBrk="1" fontAlgn="auto" latinLnBrk="0" hangingPunct="1">
              <a:lnSpc>
                <a:spcPct val="90000"/>
              </a:lnSpc>
              <a:spcBef>
                <a:spcPts val="490"/>
              </a:spcBef>
              <a:spcAft>
                <a:spcPts val="0"/>
              </a:spcAft>
              <a:buClrTx/>
              <a:buSzTx/>
              <a:buFont typeface="Calibri" panose="020F050202020403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Histogram of oriented gradients  (</a:t>
            </a:r>
            <a:r>
              <a:rPr kumimoji="0" lang="en-US" sz="2000" b="0" i="0" u="none" strike="noStrike" kern="1200" cap="none" spc="0" normalizeH="0" baseline="0" noProof="0" err="1">
                <a:ln>
                  <a:noFill/>
                </a:ln>
                <a:solidFill>
                  <a:srgbClr val="353535"/>
                </a:solidFill>
                <a:effectLst/>
                <a:uLnTx/>
                <a:uFillTx/>
                <a:latin typeface="Segoe UI Light"/>
                <a:ea typeface="+mn-ea"/>
                <a:cs typeface="+mn-cs"/>
              </a:rPr>
              <a:t>HoG</a:t>
            </a:r>
            <a:r>
              <a:rPr kumimoji="0" lang="en-US" sz="2000" b="0" i="0" u="none" strike="noStrike" kern="1200" cap="none" spc="0" normalizeH="0" baseline="0" noProof="0">
                <a:ln>
                  <a:noFill/>
                </a:ln>
                <a:solidFill>
                  <a:srgbClr val="353535"/>
                </a:solidFill>
                <a:effectLst/>
                <a:uLnTx/>
                <a:uFillTx/>
                <a:latin typeface="Segoe UI Light"/>
                <a:ea typeface="+mn-ea"/>
                <a:cs typeface="+mn-cs"/>
              </a:rPr>
              <a:t>) features</a:t>
            </a:r>
          </a:p>
          <a:p>
            <a:pPr marL="672160" marR="0" lvl="1" indent="-224053" algn="l" defTabSz="896215" rtl="0" eaLnBrk="1" fontAlgn="auto" latinLnBrk="0" hangingPunct="1">
              <a:lnSpc>
                <a:spcPct val="90000"/>
              </a:lnSpc>
              <a:spcBef>
                <a:spcPts val="490"/>
              </a:spcBef>
              <a:spcAft>
                <a:spcPts val="0"/>
              </a:spcAft>
              <a:buClrTx/>
              <a:buSzTx/>
              <a:buFont typeface="Calibri" panose="020F050202020403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Sliding window detector</a:t>
            </a:r>
          </a:p>
          <a:p>
            <a:pPr marL="672160" marR="0" lvl="1" indent="-224053" algn="l" defTabSz="896215" rtl="0" eaLnBrk="1" fontAlgn="auto" latinLnBrk="0" hangingPunct="1">
              <a:lnSpc>
                <a:spcPct val="90000"/>
              </a:lnSpc>
              <a:spcBef>
                <a:spcPts val="490"/>
              </a:spcBef>
              <a:spcAft>
                <a:spcPts val="0"/>
              </a:spcAft>
              <a:buClrTx/>
              <a:buSzTx/>
              <a:buFont typeface="Calibri" panose="020F050202020403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SVM Classifier</a:t>
            </a:r>
          </a:p>
          <a:p>
            <a:pPr marL="672160" marR="0" lvl="1" indent="-224053" algn="l" defTabSz="896215" rtl="0" eaLnBrk="1" fontAlgn="auto" latinLnBrk="0" hangingPunct="1">
              <a:lnSpc>
                <a:spcPct val="90000"/>
              </a:lnSpc>
              <a:spcBef>
                <a:spcPts val="490"/>
              </a:spcBef>
              <a:spcAft>
                <a:spcPts val="0"/>
              </a:spcAft>
              <a:buClrTx/>
              <a:buSzTx/>
              <a:buFont typeface="Calibri" panose="020F050202020403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Very fast OpenCV implementation (&lt;100ms)</a:t>
            </a:r>
          </a:p>
          <a:p>
            <a:pPr marL="336080" marR="0" lvl="1" indent="0" algn="l" defTabSz="896215" rtl="0" eaLnBrk="1" fontAlgn="auto" latinLnBrk="0" hangingPunct="1">
              <a:lnSpc>
                <a:spcPct val="90000"/>
              </a:lnSpc>
              <a:spcBef>
                <a:spcPts val="490"/>
              </a:spcBef>
              <a:spcAft>
                <a:spcPts val="0"/>
              </a:spcAft>
              <a:buClrTx/>
              <a:buSzTx/>
              <a:buFont typeface="Calibri" panose="020F0502020204030204" pitchFamily="34" charset="0"/>
              <a:buNone/>
              <a:tabLst/>
              <a:defRPr/>
            </a:pPr>
            <a:endParaRPr kumimoji="0" lang="en-US" sz="2000" b="0" i="0" u="none" strike="noStrike" kern="1200" cap="none" spc="0" normalizeH="0" baseline="0" noProof="0">
              <a:ln>
                <a:noFill/>
              </a:ln>
              <a:solidFill>
                <a:srgbClr val="353535"/>
              </a:solidFill>
              <a:effectLst/>
              <a:uLnTx/>
              <a:uFillTx/>
              <a:latin typeface="Segoe UI Light"/>
              <a:ea typeface="+mn-ea"/>
              <a:cs typeface="+mn-cs"/>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27480" y="3253506"/>
            <a:ext cx="6953536" cy="2487368"/>
          </a:xfrm>
          <a:prstGeom prst="rect">
            <a:avLst/>
          </a:prstGeom>
        </p:spPr>
      </p:pic>
    </p:spTree>
    <p:extLst>
      <p:ext uri="{BB962C8B-B14F-4D97-AF65-F5344CB8AC3E}">
        <p14:creationId xmlns:p14="http://schemas.microsoft.com/office/powerpoint/2010/main" val="191679373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Deep Neural Network for Computer Vision</a:t>
            </a:r>
          </a:p>
        </p:txBody>
      </p:sp>
      <p:pic>
        <p:nvPicPr>
          <p:cNvPr id="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86348" y="2377130"/>
            <a:ext cx="8925704" cy="2628043"/>
          </a:xfrm>
          <a:prstGeom prst="rect">
            <a:avLst/>
          </a:prstGeom>
        </p:spPr>
      </p:pic>
      <p:grpSp>
        <p:nvGrpSpPr>
          <p:cNvPr id="21" name="Group 20"/>
          <p:cNvGrpSpPr/>
          <p:nvPr/>
        </p:nvGrpSpPr>
        <p:grpSpPr>
          <a:xfrm>
            <a:off x="10694858" y="3133469"/>
            <a:ext cx="1169608" cy="879715"/>
            <a:chOff x="10676284" y="2964169"/>
            <a:chExt cx="1169940" cy="879965"/>
          </a:xfrm>
        </p:grpSpPr>
        <p:cxnSp>
          <p:nvCxnSpPr>
            <p:cNvPr id="12" name="Straight Arrow Connector 11"/>
            <p:cNvCxnSpPr/>
            <p:nvPr/>
          </p:nvCxnSpPr>
          <p:spPr>
            <a:xfrm flipV="1">
              <a:off x="10676284" y="3195002"/>
              <a:ext cx="284578" cy="2"/>
            </a:xfrm>
            <a:prstGeom prst="straightConnector1">
              <a:avLst/>
            </a:prstGeom>
            <a:ln>
              <a:solidFill>
                <a:schemeClr val="bg1">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0676284" y="3402485"/>
              <a:ext cx="284578" cy="2"/>
            </a:xfrm>
            <a:prstGeom prst="straightConnector1">
              <a:avLst/>
            </a:prstGeom>
            <a:ln>
              <a:solidFill>
                <a:schemeClr val="bg1">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676284" y="3609968"/>
              <a:ext cx="284578" cy="2"/>
            </a:xfrm>
            <a:prstGeom prst="straightConnector1">
              <a:avLst/>
            </a:prstGeom>
            <a:ln>
              <a:solidFill>
                <a:schemeClr val="bg1">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850117" y="2964169"/>
              <a:ext cx="938398" cy="464999"/>
            </a:xfrm>
            <a:prstGeom prst="rect">
              <a:avLst/>
            </a:prstGeom>
            <a:noFill/>
          </p:spPr>
          <p:txBody>
            <a:bodyPr wrap="non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cat? YES</a:t>
              </a:r>
            </a:p>
          </p:txBody>
        </p:sp>
        <p:sp>
          <p:nvSpPr>
            <p:cNvPr id="16" name="TextBox 15"/>
            <p:cNvSpPr txBox="1"/>
            <p:nvPr/>
          </p:nvSpPr>
          <p:spPr>
            <a:xfrm>
              <a:off x="10850117" y="3171652"/>
              <a:ext cx="996107" cy="464999"/>
            </a:xfrm>
            <a:prstGeom prst="rect">
              <a:avLst/>
            </a:prstGeom>
            <a:noFill/>
          </p:spPr>
          <p:txBody>
            <a:bodyPr wrap="non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dog? NO</a:t>
              </a:r>
            </a:p>
          </p:txBody>
        </p:sp>
        <p:sp>
          <p:nvSpPr>
            <p:cNvPr id="17" name="TextBox 16"/>
            <p:cNvSpPr txBox="1"/>
            <p:nvPr/>
          </p:nvSpPr>
          <p:spPr>
            <a:xfrm>
              <a:off x="10850116" y="3379135"/>
              <a:ext cx="925574" cy="464999"/>
            </a:xfrm>
            <a:prstGeom prst="rect">
              <a:avLst/>
            </a:prstGeom>
            <a:noFill/>
          </p:spPr>
          <p:txBody>
            <a:bodyPr wrap="non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car? NO</a:t>
              </a:r>
            </a:p>
          </p:txBody>
        </p:sp>
      </p:grpSp>
      <p:grpSp>
        <p:nvGrpSpPr>
          <p:cNvPr id="4" name="Group 3"/>
          <p:cNvGrpSpPr/>
          <p:nvPr/>
        </p:nvGrpSpPr>
        <p:grpSpPr>
          <a:xfrm>
            <a:off x="2345503" y="1381744"/>
            <a:ext cx="6597235" cy="995383"/>
            <a:chOff x="2391991" y="1212016"/>
            <a:chExt cx="6730478" cy="1015486"/>
          </a:xfrm>
        </p:grpSpPr>
        <p:sp>
          <p:nvSpPr>
            <p:cNvPr id="24" name="Right Brace 23"/>
            <p:cNvSpPr/>
            <p:nvPr/>
          </p:nvSpPr>
          <p:spPr>
            <a:xfrm rot="16200000">
              <a:off x="5575287" y="-1319679"/>
              <a:ext cx="363885" cy="6730478"/>
            </a:xfrm>
            <a:prstGeom prst="rightBrace">
              <a:avLst>
                <a:gd name="adj1" fmla="val 116407"/>
                <a:gd name="adj2" fmla="val 50000"/>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TextBox 26"/>
            <p:cNvSpPr txBox="1"/>
            <p:nvPr/>
          </p:nvSpPr>
          <p:spPr>
            <a:xfrm>
              <a:off x="4372340" y="1212016"/>
              <a:ext cx="2769779" cy="527358"/>
            </a:xfrm>
            <a:prstGeom prst="rect">
              <a:avLst/>
            </a:prstGeom>
            <a:noFill/>
          </p:spPr>
          <p:txBody>
            <a:bodyPr wrap="square" lIns="182828" tIns="146263" rIns="182828" bIns="146263"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Convolutional Layers</a:t>
              </a:r>
            </a:p>
          </p:txBody>
        </p:sp>
      </p:grpSp>
      <p:grpSp>
        <p:nvGrpSpPr>
          <p:cNvPr id="8" name="Group 7"/>
          <p:cNvGrpSpPr/>
          <p:nvPr/>
        </p:nvGrpSpPr>
        <p:grpSpPr>
          <a:xfrm>
            <a:off x="9062052" y="1160210"/>
            <a:ext cx="1632809" cy="1216917"/>
            <a:chOff x="9244194" y="986006"/>
            <a:chExt cx="1665786" cy="1241495"/>
          </a:xfrm>
        </p:grpSpPr>
        <p:sp>
          <p:nvSpPr>
            <p:cNvPr id="26" name="Right Brace 25"/>
            <p:cNvSpPr/>
            <p:nvPr/>
          </p:nvSpPr>
          <p:spPr>
            <a:xfrm rot="16200000">
              <a:off x="9895144" y="1212666"/>
              <a:ext cx="363885" cy="1665786"/>
            </a:xfrm>
            <a:prstGeom prst="rightBrace">
              <a:avLst>
                <a:gd name="adj1" fmla="val 116407"/>
                <a:gd name="adj2" fmla="val 50000"/>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TextBox 27"/>
            <p:cNvSpPr txBox="1"/>
            <p:nvPr/>
          </p:nvSpPr>
          <p:spPr>
            <a:xfrm>
              <a:off x="9390744" y="986006"/>
              <a:ext cx="1372684" cy="992917"/>
            </a:xfrm>
            <a:prstGeom prst="rect">
              <a:avLst/>
            </a:prstGeom>
            <a:noFill/>
          </p:spPr>
          <p:txBody>
            <a:bodyPr wrap="square" lIns="182828" tIns="146263" rIns="182828" bIns="146263"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Fully Connected Layers</a:t>
              </a:r>
            </a:p>
          </p:txBody>
        </p:sp>
      </p:grpSp>
      <p:grpSp>
        <p:nvGrpSpPr>
          <p:cNvPr id="49" name="Group 48"/>
          <p:cNvGrpSpPr/>
          <p:nvPr/>
        </p:nvGrpSpPr>
        <p:grpSpPr>
          <a:xfrm>
            <a:off x="9001747" y="4943933"/>
            <a:ext cx="2652632" cy="1403285"/>
            <a:chOff x="8894588" y="4940406"/>
            <a:chExt cx="2741490" cy="1403685"/>
          </a:xfrm>
        </p:grpSpPr>
        <p:sp>
          <p:nvSpPr>
            <p:cNvPr id="31" name="TextBox 30"/>
            <p:cNvSpPr txBox="1"/>
            <p:nvPr/>
          </p:nvSpPr>
          <p:spPr>
            <a:xfrm>
              <a:off x="9686641" y="4940406"/>
              <a:ext cx="1949437" cy="1403685"/>
            </a:xfrm>
            <a:prstGeom prst="rect">
              <a:avLst/>
            </a:prstGeom>
            <a:noFill/>
          </p:spPr>
          <p:txBody>
            <a:bodyPr wrap="square" lIns="182828" tIns="146263" rIns="182828" bIns="146263"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Complex Objects &amp; Scenes    (people, animals, cars, beach scene, etc.)</a:t>
              </a:r>
            </a:p>
          </p:txBody>
        </p:sp>
        <p:cxnSp>
          <p:nvCxnSpPr>
            <p:cNvPr id="42" name="Straight Arrow Connector 41"/>
            <p:cNvCxnSpPr/>
            <p:nvPr/>
          </p:nvCxnSpPr>
          <p:spPr>
            <a:xfrm flipV="1">
              <a:off x="8894588" y="5481789"/>
              <a:ext cx="756188" cy="1"/>
            </a:xfrm>
            <a:prstGeom prst="straightConnector1">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10156" y="3096089"/>
            <a:ext cx="2114638" cy="2647537"/>
            <a:chOff x="-231824" y="3092034"/>
            <a:chExt cx="2115238" cy="2648288"/>
          </a:xfrm>
        </p:grpSpPr>
        <p:grpSp>
          <p:nvGrpSpPr>
            <p:cNvPr id="20" name="Group 19"/>
            <p:cNvGrpSpPr/>
            <p:nvPr/>
          </p:nvGrpSpPr>
          <p:grpSpPr>
            <a:xfrm>
              <a:off x="258225" y="3092034"/>
              <a:ext cx="1405324" cy="948085"/>
              <a:chOff x="126021" y="3058983"/>
              <a:chExt cx="1405324" cy="948085"/>
            </a:xfrm>
          </p:grpSpPr>
          <p:grpSp>
            <p:nvGrpSpPr>
              <p:cNvPr id="7" name="Group 6"/>
              <p:cNvGrpSpPr/>
              <p:nvPr/>
            </p:nvGrpSpPr>
            <p:grpSpPr>
              <a:xfrm>
                <a:off x="126021" y="3058983"/>
                <a:ext cx="1120746" cy="948085"/>
                <a:chOff x="269240" y="3058982"/>
                <a:chExt cx="1120746" cy="948085"/>
              </a:xfrm>
            </p:grpSpPr>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9240" y="3128156"/>
                  <a:ext cx="1120746" cy="809739"/>
                </a:xfrm>
                <a:prstGeom prst="rect">
                  <a:avLst/>
                </a:prstGeom>
              </p:spPr>
            </p:pic>
            <p:sp>
              <p:nvSpPr>
                <p:cNvPr id="6" name="Rectangle 5"/>
                <p:cNvSpPr/>
                <p:nvPr/>
              </p:nvSpPr>
              <p:spPr bwMode="auto">
                <a:xfrm>
                  <a:off x="325254" y="3058982"/>
                  <a:ext cx="1008717" cy="948085"/>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cxnSp>
            <p:nvCxnSpPr>
              <p:cNvPr id="9" name="Straight Arrow Connector 8"/>
              <p:cNvCxnSpPr>
                <a:stCxn id="3" idx="3"/>
              </p:cNvCxnSpPr>
              <p:nvPr/>
            </p:nvCxnSpPr>
            <p:spPr>
              <a:xfrm flipV="1">
                <a:off x="1246767" y="3533025"/>
                <a:ext cx="284578" cy="2"/>
              </a:xfrm>
              <a:prstGeom prst="straightConnector1">
                <a:avLst/>
              </a:prstGeom>
              <a:ln>
                <a:solidFill>
                  <a:schemeClr val="bg1">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31824" y="5223257"/>
              <a:ext cx="2115238" cy="517065"/>
            </a:xfrm>
            <a:prstGeom prst="rect">
              <a:avLst/>
            </a:prstGeom>
            <a:noFill/>
          </p:spPr>
          <p:txBody>
            <a:bodyPr wrap="square" lIns="182828" tIns="146263" rIns="182828" bIns="146263"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Image</a:t>
              </a:r>
            </a:p>
          </p:txBody>
        </p:sp>
      </p:grpSp>
      <p:grpSp>
        <p:nvGrpSpPr>
          <p:cNvPr id="10" name="Group 9"/>
          <p:cNvGrpSpPr/>
          <p:nvPr/>
        </p:nvGrpSpPr>
        <p:grpSpPr>
          <a:xfrm>
            <a:off x="1344183" y="5005169"/>
            <a:ext cx="3321932" cy="1341830"/>
            <a:chOff x="1370448" y="4908623"/>
            <a:chExt cx="3389025" cy="1368930"/>
          </a:xfrm>
        </p:grpSpPr>
        <p:grpSp>
          <p:nvGrpSpPr>
            <p:cNvPr id="46" name="Group 45"/>
            <p:cNvGrpSpPr/>
            <p:nvPr/>
          </p:nvGrpSpPr>
          <p:grpSpPr>
            <a:xfrm>
              <a:off x="1370448" y="4908623"/>
              <a:ext cx="3389025" cy="992917"/>
              <a:chOff x="1322956" y="5001657"/>
              <a:chExt cx="3322875" cy="973536"/>
            </a:xfrm>
          </p:grpSpPr>
          <p:sp>
            <p:nvSpPr>
              <p:cNvPr id="22" name="TextBox 21"/>
              <p:cNvSpPr txBox="1"/>
              <p:nvPr/>
            </p:nvSpPr>
            <p:spPr>
              <a:xfrm>
                <a:off x="2530593" y="5001657"/>
                <a:ext cx="2115238" cy="973536"/>
              </a:xfrm>
              <a:prstGeom prst="rect">
                <a:avLst/>
              </a:prstGeom>
              <a:noFill/>
            </p:spPr>
            <p:txBody>
              <a:bodyPr wrap="square" lIns="182828" tIns="146263" rIns="182828" bIns="146263"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Low-Level Features (lines, edges,   color fields, etc.)</a:t>
                </a:r>
              </a:p>
            </p:txBody>
          </p:sp>
          <p:cxnSp>
            <p:nvCxnSpPr>
              <p:cNvPr id="33" name="Straight Arrow Connector 32"/>
              <p:cNvCxnSpPr/>
              <p:nvPr/>
            </p:nvCxnSpPr>
            <p:spPr>
              <a:xfrm>
                <a:off x="1322956" y="5481789"/>
                <a:ext cx="1300269" cy="0"/>
              </a:xfrm>
              <a:prstGeom prst="straightConnector1">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2925984" y="5811249"/>
              <a:ext cx="1509631" cy="466304"/>
              <a:chOff x="5925870" y="4097704"/>
              <a:chExt cx="1480165" cy="457202"/>
            </a:xfrm>
          </p:grpSpPr>
          <p:pic>
            <p:nvPicPr>
              <p:cNvPr id="57" name="Picture 5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25870" y="4097706"/>
                <a:ext cx="452915" cy="457200"/>
              </a:xfrm>
              <a:prstGeom prst="rect">
                <a:avLst/>
              </a:prstGeom>
            </p:spPr>
          </p:pic>
          <p:pic>
            <p:nvPicPr>
              <p:cNvPr id="58" name="Picture 57"/>
              <p:cNvPicPr>
                <a:picLocks/>
              </p:cNvPicPr>
              <p:nvPr/>
            </p:nvPicPr>
            <p:blipFill rotWithShape="1">
              <a:blip r:embed="rId6" cstate="email">
                <a:extLst>
                  <a:ext uri="{28A0092B-C50C-407E-A947-70E740481C1C}">
                    <a14:useLocalDpi xmlns:a14="http://schemas.microsoft.com/office/drawing/2010/main"/>
                  </a:ext>
                </a:extLst>
              </a:blip>
              <a:srcRect/>
              <a:stretch/>
            </p:blipFill>
            <p:spPr>
              <a:xfrm>
                <a:off x="6435210" y="4097704"/>
                <a:ext cx="457200" cy="457200"/>
              </a:xfrm>
              <a:prstGeom prst="rect">
                <a:avLst/>
              </a:prstGeom>
            </p:spPr>
          </p:pic>
          <p:pic>
            <p:nvPicPr>
              <p:cNvPr id="59" name="Picture 58"/>
              <p:cNvPicPr>
                <a:picLocks/>
              </p:cNvPicPr>
              <p:nvPr/>
            </p:nvPicPr>
            <p:blipFill rotWithShape="1">
              <a:blip r:embed="rId7" cstate="email">
                <a:extLst>
                  <a:ext uri="{28A0092B-C50C-407E-A947-70E740481C1C}">
                    <a14:useLocalDpi xmlns:a14="http://schemas.microsoft.com/office/drawing/2010/main"/>
                  </a:ext>
                </a:extLst>
              </a:blip>
              <a:srcRect/>
              <a:stretch/>
            </p:blipFill>
            <p:spPr>
              <a:xfrm>
                <a:off x="6948835" y="4097704"/>
                <a:ext cx="457200" cy="457200"/>
              </a:xfrm>
              <a:prstGeom prst="rect">
                <a:avLst/>
              </a:prstGeom>
            </p:spPr>
          </p:pic>
        </p:grpSp>
      </p:grpSp>
      <p:grpSp>
        <p:nvGrpSpPr>
          <p:cNvPr id="11" name="Group 10"/>
          <p:cNvGrpSpPr/>
          <p:nvPr/>
        </p:nvGrpSpPr>
        <p:grpSpPr>
          <a:xfrm>
            <a:off x="4537957" y="5005169"/>
            <a:ext cx="2562269" cy="1341830"/>
            <a:chOff x="4628725" y="4908623"/>
            <a:chExt cx="2614019" cy="1368930"/>
          </a:xfrm>
        </p:grpSpPr>
        <p:grpSp>
          <p:nvGrpSpPr>
            <p:cNvPr id="47" name="Group 46"/>
            <p:cNvGrpSpPr/>
            <p:nvPr/>
          </p:nvGrpSpPr>
          <p:grpSpPr>
            <a:xfrm>
              <a:off x="4628725" y="4908623"/>
              <a:ext cx="2614019" cy="992917"/>
              <a:chOff x="4541583" y="5001657"/>
              <a:chExt cx="2393849" cy="973536"/>
            </a:xfrm>
          </p:grpSpPr>
          <p:sp>
            <p:nvSpPr>
              <p:cNvPr id="29" name="TextBox 28"/>
              <p:cNvSpPr txBox="1"/>
              <p:nvPr/>
            </p:nvSpPr>
            <p:spPr>
              <a:xfrm>
                <a:off x="4867546" y="5001657"/>
                <a:ext cx="2067886" cy="973536"/>
              </a:xfrm>
              <a:prstGeom prst="rect">
                <a:avLst/>
              </a:prstGeom>
              <a:noFill/>
            </p:spPr>
            <p:txBody>
              <a:bodyPr wrap="square" lIns="182828" tIns="146263" rIns="182828" bIns="146263"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High-Level Features (corners, contours, simple shapes)</a:t>
                </a:r>
              </a:p>
            </p:txBody>
          </p:sp>
          <p:cxnSp>
            <p:nvCxnSpPr>
              <p:cNvPr id="35" name="Straight Arrow Connector 34"/>
              <p:cNvCxnSpPr/>
              <p:nvPr/>
            </p:nvCxnSpPr>
            <p:spPr>
              <a:xfrm flipV="1">
                <a:off x="4541583" y="5481788"/>
                <a:ext cx="433387" cy="1"/>
              </a:xfrm>
              <a:prstGeom prst="straightConnector1">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5356179" y="5811251"/>
              <a:ext cx="1508448" cy="466302"/>
              <a:chOff x="5820137" y="4597270"/>
              <a:chExt cx="1479005" cy="457200"/>
            </a:xfrm>
          </p:grpSpPr>
          <p:pic>
            <p:nvPicPr>
              <p:cNvPr id="61" name="Picture 60"/>
              <p:cNvPicPr>
                <a:picLocks/>
              </p:cNvPicPr>
              <p:nvPr/>
            </p:nvPicPr>
            <p:blipFill rotWithShape="1">
              <a:blip r:embed="rId8" cstate="email">
                <a:extLst>
                  <a:ext uri="{28A0092B-C50C-407E-A947-70E740481C1C}">
                    <a14:useLocalDpi xmlns:a14="http://schemas.microsoft.com/office/drawing/2010/main"/>
                  </a:ext>
                </a:extLst>
              </a:blip>
              <a:srcRect/>
              <a:stretch/>
            </p:blipFill>
            <p:spPr>
              <a:xfrm>
                <a:off x="5820137" y="4597270"/>
                <a:ext cx="457200" cy="457200"/>
              </a:xfrm>
              <a:prstGeom prst="rect">
                <a:avLst/>
              </a:prstGeom>
            </p:spPr>
          </p:pic>
          <p:pic>
            <p:nvPicPr>
              <p:cNvPr id="62" name="Picture 61"/>
              <p:cNvPicPr>
                <a:picLocks/>
              </p:cNvPicPr>
              <p:nvPr/>
            </p:nvPicPr>
            <p:blipFill rotWithShape="1">
              <a:blip r:embed="rId9" cstate="email">
                <a:extLst>
                  <a:ext uri="{28A0092B-C50C-407E-A947-70E740481C1C}">
                    <a14:useLocalDpi xmlns:a14="http://schemas.microsoft.com/office/drawing/2010/main"/>
                  </a:ext>
                </a:extLst>
              </a:blip>
              <a:srcRect/>
              <a:stretch/>
            </p:blipFill>
            <p:spPr>
              <a:xfrm>
                <a:off x="6331040" y="4597270"/>
                <a:ext cx="457200" cy="457200"/>
              </a:xfrm>
              <a:prstGeom prst="rect">
                <a:avLst/>
              </a:prstGeom>
            </p:spPr>
          </p:pic>
          <p:pic>
            <p:nvPicPr>
              <p:cNvPr id="63" name="Picture 62"/>
              <p:cNvPicPr>
                <a:picLocks/>
              </p:cNvPicPr>
              <p:nvPr/>
            </p:nvPicPr>
            <p:blipFill rotWithShape="1">
              <a:blip r:embed="rId10" cstate="email">
                <a:extLst>
                  <a:ext uri="{28A0092B-C50C-407E-A947-70E740481C1C}">
                    <a14:useLocalDpi xmlns:a14="http://schemas.microsoft.com/office/drawing/2010/main"/>
                  </a:ext>
                </a:extLst>
              </a:blip>
              <a:srcRect/>
              <a:stretch/>
            </p:blipFill>
            <p:spPr>
              <a:xfrm>
                <a:off x="6841942" y="4597270"/>
                <a:ext cx="457200" cy="457200"/>
              </a:xfrm>
              <a:prstGeom prst="rect">
                <a:avLst/>
              </a:prstGeom>
            </p:spPr>
          </p:pic>
        </p:grpSp>
      </p:grpSp>
      <p:grpSp>
        <p:nvGrpSpPr>
          <p:cNvPr id="18" name="Group 17"/>
          <p:cNvGrpSpPr/>
          <p:nvPr/>
        </p:nvGrpSpPr>
        <p:grpSpPr>
          <a:xfrm>
            <a:off x="6947224" y="5017380"/>
            <a:ext cx="2258478" cy="1329617"/>
            <a:chOff x="7086652" y="4921080"/>
            <a:chExt cx="2304092" cy="1356471"/>
          </a:xfrm>
        </p:grpSpPr>
        <p:grpSp>
          <p:nvGrpSpPr>
            <p:cNvPr id="48" name="Group 47"/>
            <p:cNvGrpSpPr/>
            <p:nvPr/>
          </p:nvGrpSpPr>
          <p:grpSpPr>
            <a:xfrm>
              <a:off x="7086652" y="4921080"/>
              <a:ext cx="2304092" cy="992917"/>
              <a:chOff x="6927586" y="5013871"/>
              <a:chExt cx="2259119" cy="973536"/>
            </a:xfrm>
          </p:grpSpPr>
          <p:sp>
            <p:nvSpPr>
              <p:cNvPr id="30" name="TextBox 29"/>
              <p:cNvSpPr txBox="1"/>
              <p:nvPr/>
            </p:nvSpPr>
            <p:spPr>
              <a:xfrm>
                <a:off x="7237268" y="5013871"/>
                <a:ext cx="1949437" cy="973536"/>
              </a:xfrm>
              <a:prstGeom prst="rect">
                <a:avLst/>
              </a:prstGeom>
              <a:noFill/>
            </p:spPr>
            <p:txBody>
              <a:bodyPr wrap="square" lIns="182828" tIns="146263" rIns="182828" bIns="146263"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Object Parts (wheels, faces, windows, etc.)</a:t>
                </a:r>
              </a:p>
            </p:txBody>
          </p:sp>
          <p:cxnSp>
            <p:nvCxnSpPr>
              <p:cNvPr id="38" name="Straight Arrow Connector 37"/>
              <p:cNvCxnSpPr/>
              <p:nvPr/>
            </p:nvCxnSpPr>
            <p:spPr>
              <a:xfrm>
                <a:off x="6927586" y="5481788"/>
                <a:ext cx="403836" cy="0"/>
              </a:xfrm>
              <a:prstGeom prst="straightConnector1">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641805" y="5811249"/>
              <a:ext cx="1509631" cy="466302"/>
              <a:chOff x="5925870" y="5106360"/>
              <a:chExt cx="1480165" cy="457200"/>
            </a:xfrm>
          </p:grpSpPr>
          <p:pic>
            <p:nvPicPr>
              <p:cNvPr id="65" name="Picture 64"/>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925870" y="5106360"/>
                <a:ext cx="457203" cy="457200"/>
              </a:xfrm>
              <a:prstGeom prst="rect">
                <a:avLst/>
              </a:prstGeom>
            </p:spPr>
          </p:pic>
          <p:pic>
            <p:nvPicPr>
              <p:cNvPr id="66" name="Picture 6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435210" y="5106360"/>
                <a:ext cx="457200" cy="457200"/>
              </a:xfrm>
              <a:prstGeom prst="rect">
                <a:avLst/>
              </a:prstGeom>
            </p:spPr>
          </p:pic>
          <p:pic>
            <p:nvPicPr>
              <p:cNvPr id="67" name="Picture 66"/>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6948835" y="5106360"/>
                <a:ext cx="457200" cy="457200"/>
              </a:xfrm>
              <a:prstGeom prst="rect">
                <a:avLst/>
              </a:prstGeom>
            </p:spPr>
          </p:pic>
        </p:grpSp>
      </p:grpSp>
      <p:sp>
        <p:nvSpPr>
          <p:cNvPr id="51" name="Rectangle 50"/>
          <p:cNvSpPr/>
          <p:nvPr/>
        </p:nvSpPr>
        <p:spPr>
          <a:xfrm>
            <a:off x="10390482" y="3946961"/>
            <a:ext cx="404235" cy="141481"/>
          </a:xfrm>
          <a:prstGeom prst="rect">
            <a:avLst/>
          </a:prstGeom>
          <a:solidFill>
            <a:schemeClr val="tx1"/>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288705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D27D-B26E-454C-AAE8-65F850201C53}"/>
              </a:ext>
            </a:extLst>
          </p:cNvPr>
          <p:cNvSpPr>
            <a:spLocks noGrp="1"/>
          </p:cNvSpPr>
          <p:nvPr>
            <p:ph type="title"/>
          </p:nvPr>
        </p:nvSpPr>
        <p:spPr/>
        <p:txBody>
          <a:bodyPr/>
          <a:lstStyle/>
          <a:p>
            <a:r>
              <a:rPr lang="de-AT" dirty="0"/>
              <a:t>Language Understanding</a:t>
            </a:r>
          </a:p>
        </p:txBody>
      </p:sp>
      <p:sp>
        <p:nvSpPr>
          <p:cNvPr id="24" name="Rectangle 23">
            <a:extLst>
              <a:ext uri="{FF2B5EF4-FFF2-40B4-BE49-F238E27FC236}">
                <a16:creationId xmlns:a16="http://schemas.microsoft.com/office/drawing/2014/main" id="{57992903-AFE6-4C08-8C3A-E1E3E041554F}"/>
              </a:ext>
            </a:extLst>
          </p:cNvPr>
          <p:cNvSpPr/>
          <p:nvPr/>
        </p:nvSpPr>
        <p:spPr>
          <a:xfrm>
            <a:off x="2045121" y="2622550"/>
            <a:ext cx="7947469" cy="43088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2200" b="0" i="0" u="none" strike="noStrike" kern="0" cap="none" spc="0" normalizeH="0" baseline="0" noProof="0" dirty="0">
                <a:ln>
                  <a:noFill/>
                </a:ln>
                <a:solidFill>
                  <a:srgbClr val="C0504D"/>
                </a:solidFill>
                <a:effectLst/>
                <a:uLnTx/>
                <a:uFillTx/>
              </a:rPr>
              <a:t>[ $</a:t>
            </a:r>
            <a:r>
              <a:rPr kumimoji="0" lang="de-AT" sz="2200" b="0" i="0" u="none" strike="noStrike" kern="0" cap="none" spc="0" normalizeH="0" baseline="0" noProof="0" dirty="0" err="1">
                <a:ln>
                  <a:noFill/>
                </a:ln>
                <a:solidFill>
                  <a:srgbClr val="C0504D"/>
                </a:solidFill>
                <a:effectLst/>
                <a:uLnTx/>
                <a:uFillTx/>
              </a:rPr>
              <a:t>LunchBell.Object</a:t>
            </a:r>
            <a:r>
              <a:rPr kumimoji="0" lang="de-AT" sz="2200" b="0" i="0" u="none" strike="noStrike" kern="0" cap="none" spc="0" normalizeH="0" baseline="0" noProof="0" dirty="0">
                <a:ln>
                  <a:noFill/>
                </a:ln>
                <a:solidFill>
                  <a:srgbClr val="C0504D"/>
                </a:solidFill>
                <a:effectLst/>
                <a:uLnTx/>
                <a:uFillTx/>
              </a:rPr>
              <a:t> ] </a:t>
            </a:r>
            <a:r>
              <a:rPr kumimoji="0" lang="de-AT" sz="2200" b="0" i="0" u="none" strike="noStrike" kern="0" cap="none" spc="0" normalizeH="0" baseline="0" noProof="0" dirty="0">
                <a:ln>
                  <a:noFill/>
                </a:ln>
                <a:solidFill>
                  <a:srgbClr val="4F81BD"/>
                </a:solidFill>
                <a:effectLst/>
                <a:uLnTx/>
                <a:uFillTx/>
              </a:rPr>
              <a:t>[ $</a:t>
            </a:r>
            <a:r>
              <a:rPr kumimoji="0" lang="de-AT" sz="2200" b="0" i="0" u="none" strike="noStrike" kern="0" cap="none" spc="0" normalizeH="0" baseline="0" noProof="0" dirty="0" err="1">
                <a:ln>
                  <a:noFill/>
                </a:ln>
                <a:solidFill>
                  <a:srgbClr val="4F81BD"/>
                </a:solidFill>
                <a:effectLst/>
                <a:uLnTx/>
                <a:uFillTx/>
              </a:rPr>
              <a:t>LunchBell.Operation</a:t>
            </a:r>
            <a:r>
              <a:rPr kumimoji="0" lang="de-AT" sz="2200" b="0" i="0" u="none" strike="noStrike" kern="0" cap="none" spc="0" normalizeH="0" baseline="0" noProof="0" dirty="0">
                <a:ln>
                  <a:noFill/>
                </a:ln>
                <a:solidFill>
                  <a:srgbClr val="4F81BD"/>
                </a:solidFill>
                <a:effectLst/>
                <a:uLnTx/>
                <a:uFillTx/>
              </a:rPr>
              <a:t> ]</a:t>
            </a:r>
            <a:endParaRPr kumimoji="0" lang="de-AT" sz="2200" b="0" i="0" u="none" strike="noStrike" kern="0" cap="none" spc="0" normalizeH="0" baseline="0" noProof="0" dirty="0">
              <a:ln>
                <a:noFill/>
              </a:ln>
              <a:solidFill>
                <a:srgbClr val="9BBB59"/>
              </a:solidFill>
              <a:effectLst/>
              <a:uLnTx/>
              <a:uFillTx/>
            </a:endParaRPr>
          </a:p>
        </p:txBody>
      </p:sp>
      <p:sp>
        <p:nvSpPr>
          <p:cNvPr id="25" name="Content Placeholder 2">
            <a:extLst>
              <a:ext uri="{FF2B5EF4-FFF2-40B4-BE49-F238E27FC236}">
                <a16:creationId xmlns:a16="http://schemas.microsoft.com/office/drawing/2014/main" id="{92669331-FC62-47C9-81D8-E765E731896A}"/>
              </a:ext>
            </a:extLst>
          </p:cNvPr>
          <p:cNvSpPr txBox="1">
            <a:spLocks/>
          </p:cNvSpPr>
          <p:nvPr/>
        </p:nvSpPr>
        <p:spPr>
          <a:xfrm>
            <a:off x="874414" y="1443037"/>
            <a:ext cx="10288885" cy="3541714"/>
          </a:xfrm>
          <a:prstGeom prst="rect">
            <a:avLst/>
          </a:prstGeom>
        </p:spPr>
        <p:txBody>
          <a:bodyPr vert="horz" lIns="0" tIns="0" rIns="0" bIns="0" rtlCol="0">
            <a:noAutofit/>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de-AT" sz="4000" b="0" i="0" u="none" strike="noStrike" kern="1200" cap="none" spc="-70" normalizeH="0" baseline="0" noProof="0" dirty="0">
                <a:ln>
                  <a:noFill/>
                </a:ln>
                <a:solidFill>
                  <a:prstClr val="black"/>
                </a:solidFill>
                <a:effectLst/>
                <a:uLnTx/>
                <a:uFillTx/>
                <a:latin typeface="Calibri Light" panose="020F0302020204030204"/>
                <a:ea typeface="+mn-ea"/>
                <a:cs typeface="+mn-cs"/>
              </a:rPr>
              <a:t>„</a:t>
            </a:r>
            <a:r>
              <a:rPr kumimoji="0" lang="de-AT" sz="4000" b="0" i="0" u="none" strike="noStrike" kern="1200" cap="none" spc="-70" normalizeH="0" baseline="0" noProof="0" dirty="0" err="1">
                <a:ln>
                  <a:noFill/>
                </a:ln>
                <a:solidFill>
                  <a:prstClr val="black"/>
                </a:solidFill>
                <a:effectLst/>
                <a:uLnTx/>
                <a:uFillTx/>
                <a:latin typeface="Calibri Light" panose="020F0302020204030204"/>
                <a:ea typeface="+mn-ea"/>
                <a:cs typeface="+mn-cs"/>
              </a:rPr>
              <a:t>Has</a:t>
            </a:r>
            <a:r>
              <a:rPr kumimoji="0" lang="de-AT" sz="4000" b="0" i="0" u="none" strike="noStrike" kern="1200" cap="none" spc="-70" normalizeH="0" baseline="0" noProof="0" dirty="0">
                <a:ln>
                  <a:noFill/>
                </a:ln>
                <a:solidFill>
                  <a:prstClr val="black"/>
                </a:solidFill>
                <a:effectLst/>
                <a:uLnTx/>
                <a:uFillTx/>
                <a:latin typeface="Calibri Light" panose="020F0302020204030204"/>
                <a:ea typeface="+mn-ea"/>
                <a:cs typeface="+mn-cs"/>
              </a:rPr>
              <a:t> </a:t>
            </a:r>
            <a:r>
              <a:rPr kumimoji="0" lang="de-AT" sz="4000" b="0" i="0" u="none" strike="noStrike" kern="1200" cap="none" spc="-70" normalizeH="0" baseline="0" noProof="0" dirty="0" err="1">
                <a:ln>
                  <a:noFill/>
                </a:ln>
                <a:solidFill>
                  <a:prstClr val="black"/>
                </a:solidFill>
                <a:effectLst/>
                <a:uLnTx/>
                <a:uFillTx/>
                <a:latin typeface="Calibri Light" panose="020F0302020204030204"/>
                <a:ea typeface="+mn-ea"/>
                <a:cs typeface="+mn-cs"/>
              </a:rPr>
              <a:t>the</a:t>
            </a:r>
            <a:r>
              <a:rPr kumimoji="0" lang="de-AT" sz="4000" b="0" i="0" u="none" strike="noStrike" kern="1200" cap="none" spc="-70" normalizeH="0" baseline="0" noProof="0" dirty="0">
                <a:ln>
                  <a:noFill/>
                </a:ln>
                <a:solidFill>
                  <a:prstClr val="black"/>
                </a:solidFill>
                <a:effectLst/>
                <a:uLnTx/>
                <a:uFillTx/>
                <a:latin typeface="Calibri Light" panose="020F0302020204030204"/>
                <a:ea typeface="+mn-ea"/>
                <a:cs typeface="+mn-cs"/>
              </a:rPr>
              <a:t> </a:t>
            </a:r>
            <a:r>
              <a:rPr kumimoji="0" lang="de-AT" sz="4000" b="0" i="0" u="none" strike="noStrike" kern="1200" cap="none" spc="-70" normalizeH="0" baseline="0" noProof="0" dirty="0" err="1">
                <a:ln>
                  <a:noFill/>
                </a:ln>
                <a:solidFill>
                  <a:prstClr val="black"/>
                </a:solidFill>
                <a:effectLst/>
                <a:uLnTx/>
                <a:uFillTx/>
                <a:latin typeface="Calibri Light" panose="020F0302020204030204"/>
                <a:ea typeface="+mn-ea"/>
                <a:cs typeface="+mn-cs"/>
              </a:rPr>
              <a:t>food</a:t>
            </a:r>
            <a:r>
              <a:rPr kumimoji="0" lang="de-AT" sz="4000" b="0" i="0" u="none" strike="noStrike" kern="1200" cap="none" spc="-70" normalizeH="0" baseline="0" noProof="0" dirty="0">
                <a:ln>
                  <a:noFill/>
                </a:ln>
                <a:solidFill>
                  <a:prstClr val="black"/>
                </a:solidFill>
                <a:effectLst/>
                <a:uLnTx/>
                <a:uFillTx/>
                <a:latin typeface="Calibri Light" panose="020F0302020204030204"/>
                <a:ea typeface="+mn-ea"/>
                <a:cs typeface="+mn-cs"/>
              </a:rPr>
              <a:t> </a:t>
            </a:r>
            <a:r>
              <a:rPr kumimoji="0" lang="de-AT" sz="4000" b="0" i="0" u="none" strike="noStrike" kern="1200" cap="none" spc="-70" normalizeH="0" baseline="0" noProof="0" dirty="0" err="1">
                <a:ln>
                  <a:noFill/>
                </a:ln>
                <a:solidFill>
                  <a:prstClr val="black"/>
                </a:solidFill>
                <a:effectLst/>
                <a:uLnTx/>
                <a:uFillTx/>
                <a:latin typeface="Calibri Light" panose="020F0302020204030204"/>
                <a:ea typeface="+mn-ea"/>
                <a:cs typeface="+mn-cs"/>
              </a:rPr>
              <a:t>truck</a:t>
            </a:r>
            <a:r>
              <a:rPr kumimoji="0" lang="de-AT" sz="4000" b="0" i="0" u="none" strike="noStrike" kern="1200" cap="none" spc="-70" normalizeH="0" baseline="0" noProof="0" dirty="0">
                <a:ln>
                  <a:noFill/>
                </a:ln>
                <a:solidFill>
                  <a:prstClr val="black"/>
                </a:solidFill>
                <a:effectLst/>
                <a:uLnTx/>
                <a:uFillTx/>
                <a:latin typeface="Calibri Light" panose="020F0302020204030204"/>
                <a:ea typeface="+mn-ea"/>
                <a:cs typeface="+mn-cs"/>
              </a:rPr>
              <a:t> </a:t>
            </a:r>
            <a:r>
              <a:rPr kumimoji="0" lang="de-AT" sz="4000" b="0" i="0" u="none" strike="noStrike" kern="1200" cap="none" spc="-70" normalizeH="0" baseline="0" noProof="0" dirty="0" err="1">
                <a:ln>
                  <a:noFill/>
                </a:ln>
                <a:solidFill>
                  <a:prstClr val="black"/>
                </a:solidFill>
                <a:effectLst/>
                <a:uLnTx/>
                <a:uFillTx/>
                <a:latin typeface="Calibri Light" panose="020F0302020204030204"/>
                <a:ea typeface="+mn-ea"/>
                <a:cs typeface="+mn-cs"/>
              </a:rPr>
              <a:t>arrived</a:t>
            </a:r>
            <a:r>
              <a:rPr kumimoji="0" lang="de-AT" sz="4000" b="0" i="0" u="none" strike="noStrike" kern="1200" cap="none" spc="-70" normalizeH="0" baseline="0" noProof="0" dirty="0">
                <a:ln>
                  <a:noFill/>
                </a:ln>
                <a:solidFill>
                  <a:prstClr val="black"/>
                </a:solidFill>
                <a:effectLst/>
                <a:uLnTx/>
                <a:uFillTx/>
                <a:latin typeface="Calibri Light" panose="020F0302020204030204"/>
                <a:ea typeface="+mn-ea"/>
                <a:cs typeface="+mn-cs"/>
              </a:rPr>
              <a:t>?“</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endParaRPr kumimoji="0" lang="de-AT" sz="4000" b="0" i="0" u="none" strike="noStrike" kern="1200" cap="none" spc="-70" normalizeH="0" baseline="0" noProof="0" dirty="0">
              <a:ln>
                <a:noFill/>
              </a:ln>
              <a:solidFill>
                <a:prstClr val="black">
                  <a:lumMod val="75000"/>
                  <a:lumOff val="25000"/>
                </a:prstClr>
              </a:solidFill>
              <a:effectLst/>
              <a:uLnTx/>
              <a:uFillTx/>
              <a:latin typeface="Calibri Light" panose="020F0302020204030204"/>
              <a:ea typeface="+mn-ea"/>
              <a:cs typeface="+mn-cs"/>
            </a:endParaRP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de-AT" sz="4000" b="0" i="0" u="none" strike="noStrike" kern="1200" cap="none" spc="-70" normalizeH="0" baseline="0" noProof="0" dirty="0">
                <a:ln>
                  <a:noFill/>
                </a:ln>
                <a:solidFill>
                  <a:prstClr val="black">
                    <a:lumMod val="75000"/>
                    <a:lumOff val="25000"/>
                  </a:prstClr>
                </a:solidFill>
                <a:effectLst/>
                <a:uLnTx/>
                <a:uFillTx/>
                <a:latin typeface="Calibri Light" panose="020F0302020204030204"/>
                <a:ea typeface="+mn-ea"/>
                <a:cs typeface="+mn-cs"/>
              </a:rPr>
              <a:t> </a:t>
            </a:r>
          </a:p>
        </p:txBody>
      </p:sp>
      <p:pic>
        <p:nvPicPr>
          <p:cNvPr id="26" name="Picture 25">
            <a:extLst>
              <a:ext uri="{FF2B5EF4-FFF2-40B4-BE49-F238E27FC236}">
                <a16:creationId xmlns:a16="http://schemas.microsoft.com/office/drawing/2014/main" id="{AC251AF6-7C56-448C-A994-FCD69EDB3C09}"/>
              </a:ext>
            </a:extLst>
          </p:cNvPr>
          <p:cNvPicPr>
            <a:picLocks noChangeAspect="1"/>
          </p:cNvPicPr>
          <p:nvPr/>
        </p:nvPicPr>
        <p:blipFill>
          <a:blip r:embed="rId2"/>
          <a:stretch>
            <a:fillRect/>
          </a:stretch>
        </p:blipFill>
        <p:spPr>
          <a:xfrm>
            <a:off x="4817270" y="3736034"/>
            <a:ext cx="2020883" cy="1769906"/>
          </a:xfrm>
          <a:prstGeom prst="rect">
            <a:avLst/>
          </a:prstGeom>
        </p:spPr>
      </p:pic>
      <p:sp>
        <p:nvSpPr>
          <p:cNvPr id="27" name="TextBox 26">
            <a:extLst>
              <a:ext uri="{FF2B5EF4-FFF2-40B4-BE49-F238E27FC236}">
                <a16:creationId xmlns:a16="http://schemas.microsoft.com/office/drawing/2014/main" id="{595327C5-F74B-476C-A0B3-819DAB3DAF84}"/>
              </a:ext>
            </a:extLst>
          </p:cNvPr>
          <p:cNvSpPr txBox="1"/>
          <p:nvPr/>
        </p:nvSpPr>
        <p:spPr>
          <a:xfrm>
            <a:off x="7048501" y="5141383"/>
            <a:ext cx="1395046" cy="36933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2400" b="0" i="0" u="none" strike="noStrike" kern="0" cap="none" spc="-70" normalizeH="0" baseline="0" noProof="0" dirty="0">
                <a:ln>
                  <a:noFill/>
                </a:ln>
                <a:solidFill>
                  <a:prstClr val="black"/>
                </a:solidFill>
                <a:effectLst/>
                <a:uLnTx/>
                <a:uFillTx/>
                <a:hlinkClick r:id="rId3"/>
              </a:rPr>
              <a:t>www.luis.ai</a:t>
            </a:r>
            <a:r>
              <a:rPr kumimoji="0" lang="de-AT" sz="2400" b="0" i="0" u="none" strike="noStrike" kern="0" cap="none" spc="-70" normalizeH="0" baseline="0" noProof="0" dirty="0">
                <a:ln>
                  <a:noFill/>
                </a:ln>
                <a:solidFill>
                  <a:prstClr val="black"/>
                </a:solidFill>
                <a:effectLst/>
                <a:uLnTx/>
                <a:uFillTx/>
              </a:rPr>
              <a:t> </a:t>
            </a:r>
          </a:p>
        </p:txBody>
      </p:sp>
      <p:cxnSp>
        <p:nvCxnSpPr>
          <p:cNvPr id="28" name="Straight Arrow Connector 27">
            <a:extLst>
              <a:ext uri="{FF2B5EF4-FFF2-40B4-BE49-F238E27FC236}">
                <a16:creationId xmlns:a16="http://schemas.microsoft.com/office/drawing/2014/main" id="{3731872E-4EBF-4C85-BC87-C71FCDEA6D64}"/>
              </a:ext>
            </a:extLst>
          </p:cNvPr>
          <p:cNvCxnSpPr>
            <a:cxnSpLocks/>
          </p:cNvCxnSpPr>
          <p:nvPr/>
        </p:nvCxnSpPr>
        <p:spPr>
          <a:xfrm flipV="1">
            <a:off x="7552500" y="1972261"/>
            <a:ext cx="0" cy="650288"/>
          </a:xfrm>
          <a:prstGeom prst="straightConnector1">
            <a:avLst/>
          </a:prstGeom>
          <a:noFill/>
          <a:ln w="76200" cap="flat" cmpd="sng" algn="ctr">
            <a:solidFill>
              <a:srgbClr val="5B9BD5"/>
            </a:solidFill>
            <a:prstDash val="solid"/>
            <a:miter lim="800000"/>
            <a:tailEnd type="triangle"/>
          </a:ln>
          <a:effectLst/>
        </p:spPr>
      </p:cxnSp>
      <p:cxnSp>
        <p:nvCxnSpPr>
          <p:cNvPr id="29" name="Straight Arrow Connector 28">
            <a:extLst>
              <a:ext uri="{FF2B5EF4-FFF2-40B4-BE49-F238E27FC236}">
                <a16:creationId xmlns:a16="http://schemas.microsoft.com/office/drawing/2014/main" id="{27BD9427-589B-4471-8842-CF8AB84367B4}"/>
              </a:ext>
            </a:extLst>
          </p:cNvPr>
          <p:cNvCxnSpPr>
            <a:cxnSpLocks/>
          </p:cNvCxnSpPr>
          <p:nvPr/>
        </p:nvCxnSpPr>
        <p:spPr>
          <a:xfrm flipV="1">
            <a:off x="4817270" y="1972261"/>
            <a:ext cx="812830" cy="650288"/>
          </a:xfrm>
          <a:prstGeom prst="straightConnector1">
            <a:avLst/>
          </a:prstGeom>
          <a:noFill/>
          <a:ln w="76200" cap="flat" cmpd="sng" algn="ctr">
            <a:solidFill>
              <a:srgbClr val="9E0000"/>
            </a:solidFill>
            <a:prstDash val="solid"/>
            <a:miter lim="800000"/>
            <a:tailEnd type="triangle"/>
          </a:ln>
          <a:effectLst/>
        </p:spPr>
      </p:cxnSp>
      <p:sp>
        <p:nvSpPr>
          <p:cNvPr id="30" name="Content Placeholder 2">
            <a:extLst>
              <a:ext uri="{FF2B5EF4-FFF2-40B4-BE49-F238E27FC236}">
                <a16:creationId xmlns:a16="http://schemas.microsoft.com/office/drawing/2014/main" id="{0D38F3D2-4C87-4ED0-B397-43196FFC443C}"/>
              </a:ext>
            </a:extLst>
          </p:cNvPr>
          <p:cNvSpPr txBox="1">
            <a:spLocks/>
          </p:cNvSpPr>
          <p:nvPr/>
        </p:nvSpPr>
        <p:spPr>
          <a:xfrm>
            <a:off x="925212" y="1443037"/>
            <a:ext cx="10288885" cy="3541714"/>
          </a:xfrm>
          <a:prstGeom prst="rect">
            <a:avLst/>
          </a:prstGeom>
        </p:spPr>
        <p:txBody>
          <a:bodyPr vert="horz" lIns="0" tIns="0" rIns="0" bIns="0" rtlCol="0">
            <a:noAutofit/>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de-AT" sz="4000" i="0" u="none" strike="noStrike" kern="1200" cap="none" spc="-70" normalizeH="0" baseline="0" noProof="0" dirty="0">
                <a:ln>
                  <a:noFill/>
                </a:ln>
                <a:solidFill>
                  <a:prstClr val="black"/>
                </a:solidFill>
                <a:effectLst/>
                <a:uLnTx/>
                <a:uFillTx/>
                <a:latin typeface="Calibri Light" panose="020F0302020204030204"/>
                <a:ea typeface="+mn-ea"/>
                <a:cs typeface="+mn-cs"/>
              </a:rPr>
              <a:t>„</a:t>
            </a:r>
            <a:r>
              <a:rPr kumimoji="0" lang="de-AT" sz="4000" i="0" u="none" strike="noStrike" kern="1200" cap="none" spc="-70" normalizeH="0" baseline="0" noProof="0" dirty="0" err="1">
                <a:ln>
                  <a:noFill/>
                </a:ln>
                <a:solidFill>
                  <a:prstClr val="black"/>
                </a:solidFill>
                <a:effectLst/>
                <a:uLnTx/>
                <a:uFillTx/>
                <a:latin typeface="Calibri Light" panose="020F0302020204030204"/>
                <a:ea typeface="+mn-ea"/>
                <a:cs typeface="+mn-cs"/>
              </a:rPr>
              <a:t>Has</a:t>
            </a:r>
            <a:r>
              <a:rPr kumimoji="0" lang="de-AT" sz="4000" i="0" u="none" strike="noStrike" kern="1200" cap="none" spc="-70" normalizeH="0" baseline="0" noProof="0" dirty="0">
                <a:ln>
                  <a:noFill/>
                </a:ln>
                <a:solidFill>
                  <a:prstClr val="black"/>
                </a:solidFill>
                <a:effectLst/>
                <a:uLnTx/>
                <a:uFillTx/>
                <a:latin typeface="Calibri Light" panose="020F0302020204030204"/>
                <a:ea typeface="+mn-ea"/>
                <a:cs typeface="+mn-cs"/>
              </a:rPr>
              <a:t> </a:t>
            </a:r>
            <a:r>
              <a:rPr kumimoji="0" lang="de-AT" sz="4000" i="0" u="none" strike="noStrike" kern="1200" cap="none" spc="-70" normalizeH="0" baseline="0" noProof="0" dirty="0" err="1">
                <a:ln>
                  <a:noFill/>
                </a:ln>
                <a:solidFill>
                  <a:prstClr val="black"/>
                </a:solidFill>
                <a:effectLst/>
                <a:uLnTx/>
                <a:uFillTx/>
                <a:latin typeface="Calibri Light" panose="020F0302020204030204"/>
                <a:ea typeface="+mn-ea"/>
                <a:cs typeface="+mn-cs"/>
              </a:rPr>
              <a:t>the</a:t>
            </a:r>
            <a:r>
              <a:rPr kumimoji="0" lang="de-AT" sz="4000" i="0" u="none" strike="noStrike" kern="1200" cap="none" spc="-70" normalizeH="0" baseline="0" noProof="0" dirty="0">
                <a:ln>
                  <a:noFill/>
                </a:ln>
                <a:solidFill>
                  <a:prstClr val="black"/>
                </a:solidFill>
                <a:effectLst/>
                <a:uLnTx/>
                <a:uFillTx/>
                <a:latin typeface="Calibri Light" panose="020F0302020204030204"/>
                <a:ea typeface="+mn-ea"/>
                <a:cs typeface="+mn-cs"/>
              </a:rPr>
              <a:t> </a:t>
            </a:r>
            <a:r>
              <a:rPr kumimoji="0" lang="de-AT" sz="4000" i="0" u="none" strike="noStrike" kern="1200" cap="none" spc="-70" normalizeH="0" baseline="0" noProof="0" dirty="0" err="1">
                <a:ln>
                  <a:noFill/>
                </a:ln>
                <a:solidFill>
                  <a:srgbClr val="C00000"/>
                </a:solidFill>
                <a:effectLst/>
                <a:uLnTx/>
                <a:uFillTx/>
                <a:latin typeface="Calibri Light" panose="020F0302020204030204"/>
                <a:ea typeface="+mn-ea"/>
                <a:cs typeface="+mn-cs"/>
              </a:rPr>
              <a:t>food</a:t>
            </a:r>
            <a:r>
              <a:rPr kumimoji="0" lang="de-AT" sz="4000" i="0" u="none" strike="noStrike" kern="1200" cap="none" spc="-70" normalizeH="0" baseline="0" noProof="0" dirty="0">
                <a:ln>
                  <a:noFill/>
                </a:ln>
                <a:solidFill>
                  <a:srgbClr val="C00000"/>
                </a:solidFill>
                <a:effectLst/>
                <a:uLnTx/>
                <a:uFillTx/>
                <a:latin typeface="Calibri Light" panose="020F0302020204030204"/>
                <a:ea typeface="+mn-ea"/>
                <a:cs typeface="+mn-cs"/>
              </a:rPr>
              <a:t> </a:t>
            </a:r>
            <a:r>
              <a:rPr kumimoji="0" lang="de-AT" sz="4000" i="0" u="none" strike="noStrike" kern="1200" cap="none" spc="-70" normalizeH="0" baseline="0" noProof="0" dirty="0" err="1">
                <a:ln>
                  <a:noFill/>
                </a:ln>
                <a:solidFill>
                  <a:srgbClr val="C00000"/>
                </a:solidFill>
                <a:effectLst/>
                <a:uLnTx/>
                <a:uFillTx/>
                <a:latin typeface="Calibri Light" panose="020F0302020204030204"/>
                <a:ea typeface="+mn-ea"/>
                <a:cs typeface="+mn-cs"/>
              </a:rPr>
              <a:t>truck</a:t>
            </a:r>
            <a:r>
              <a:rPr kumimoji="0" lang="de-AT" sz="4000" i="0" u="none" strike="noStrike" kern="1200" cap="none" spc="-70" normalizeH="0" baseline="0" noProof="0" dirty="0">
                <a:ln>
                  <a:noFill/>
                </a:ln>
                <a:solidFill>
                  <a:prstClr val="black"/>
                </a:solidFill>
                <a:effectLst/>
                <a:uLnTx/>
                <a:uFillTx/>
                <a:latin typeface="Calibri Light" panose="020F0302020204030204"/>
                <a:ea typeface="+mn-ea"/>
                <a:cs typeface="+mn-cs"/>
              </a:rPr>
              <a:t> </a:t>
            </a:r>
            <a:r>
              <a:rPr kumimoji="0" lang="de-AT" sz="4000" i="0" u="none" strike="noStrike" kern="1200" cap="none" spc="-70" normalizeH="0" baseline="0" noProof="0" dirty="0" err="1">
                <a:ln>
                  <a:noFill/>
                </a:ln>
                <a:solidFill>
                  <a:srgbClr val="4472C4"/>
                </a:solidFill>
                <a:effectLst/>
                <a:uLnTx/>
                <a:uFillTx/>
                <a:latin typeface="Calibri Light" panose="020F0302020204030204"/>
                <a:ea typeface="+mn-ea"/>
                <a:cs typeface="+mn-cs"/>
              </a:rPr>
              <a:t>arrived</a:t>
            </a:r>
            <a:r>
              <a:rPr kumimoji="0" lang="de-AT" sz="4000" i="0" u="none" strike="noStrike" kern="1200" cap="none" spc="-70" normalizeH="0" baseline="0" noProof="0" dirty="0">
                <a:ln>
                  <a:noFill/>
                </a:ln>
                <a:solidFill>
                  <a:prstClr val="black"/>
                </a:solidFill>
                <a:effectLst/>
                <a:uLnTx/>
                <a:uFillTx/>
                <a:latin typeface="Calibri Light" panose="020F0302020204030204"/>
                <a:ea typeface="+mn-ea"/>
                <a:cs typeface="+mn-cs"/>
              </a:rPr>
              <a:t>?“</a:t>
            </a:r>
            <a:r>
              <a:rPr kumimoji="0" lang="de-AT" sz="4000" i="0" u="none" strike="noStrike" kern="1200" cap="none" spc="-70" normalizeH="0" baseline="0" noProof="0" dirty="0">
                <a:ln>
                  <a:noFill/>
                </a:ln>
                <a:solidFill>
                  <a:prstClr val="black">
                    <a:lumMod val="75000"/>
                    <a:lumOff val="25000"/>
                  </a:prstClr>
                </a:solidFill>
                <a:effectLst/>
                <a:uLnTx/>
                <a:uFillTx/>
                <a:latin typeface="Calibri Light" panose="020F0302020204030204"/>
                <a:ea typeface="+mn-ea"/>
                <a:cs typeface="+mn-cs"/>
              </a:rPr>
              <a:t> </a:t>
            </a:r>
          </a:p>
        </p:txBody>
      </p:sp>
      <p:grpSp>
        <p:nvGrpSpPr>
          <p:cNvPr id="31" name="Group 30">
            <a:extLst>
              <a:ext uri="{FF2B5EF4-FFF2-40B4-BE49-F238E27FC236}">
                <a16:creationId xmlns:a16="http://schemas.microsoft.com/office/drawing/2014/main" id="{0CCD0438-A4E2-46B9-ABFB-6E3210C75595}"/>
              </a:ext>
            </a:extLst>
          </p:cNvPr>
          <p:cNvGrpSpPr/>
          <p:nvPr/>
        </p:nvGrpSpPr>
        <p:grpSpPr>
          <a:xfrm>
            <a:off x="7043197" y="3172501"/>
            <a:ext cx="4758226" cy="1377910"/>
            <a:chOff x="7309897" y="3978951"/>
            <a:chExt cx="4758226" cy="1377910"/>
          </a:xfrm>
        </p:grpSpPr>
        <p:cxnSp>
          <p:nvCxnSpPr>
            <p:cNvPr id="32" name="Straight Arrow Connector 31">
              <a:extLst>
                <a:ext uri="{FF2B5EF4-FFF2-40B4-BE49-F238E27FC236}">
                  <a16:creationId xmlns:a16="http://schemas.microsoft.com/office/drawing/2014/main" id="{6DA40461-177F-4BAA-83EB-3F296C93A6D1}"/>
                </a:ext>
              </a:extLst>
            </p:cNvPr>
            <p:cNvCxnSpPr>
              <a:cxnSpLocks/>
            </p:cNvCxnSpPr>
            <p:nvPr/>
          </p:nvCxnSpPr>
          <p:spPr>
            <a:xfrm>
              <a:off x="7870785" y="3978951"/>
              <a:ext cx="1180618" cy="703008"/>
            </a:xfrm>
            <a:prstGeom prst="straightConnector1">
              <a:avLst/>
            </a:prstGeom>
            <a:noFill/>
            <a:ln w="76200" cap="flat" cmpd="sng" algn="ctr">
              <a:solidFill>
                <a:sysClr val="windowText" lastClr="000000"/>
              </a:solidFill>
              <a:prstDash val="solid"/>
              <a:miter lim="800000"/>
              <a:tailEnd type="triangle"/>
            </a:ln>
            <a:effectLst/>
          </p:spPr>
        </p:cxnSp>
        <p:sp>
          <p:nvSpPr>
            <p:cNvPr id="33" name="Rectangle 32">
              <a:extLst>
                <a:ext uri="{FF2B5EF4-FFF2-40B4-BE49-F238E27FC236}">
                  <a16:creationId xmlns:a16="http://schemas.microsoft.com/office/drawing/2014/main" id="{A2628698-5DBF-4B25-9601-9A614A905FB2}"/>
                </a:ext>
              </a:extLst>
            </p:cNvPr>
            <p:cNvSpPr/>
            <p:nvPr/>
          </p:nvSpPr>
          <p:spPr>
            <a:xfrm>
              <a:off x="7309897" y="4772086"/>
              <a:ext cx="4758226"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3200" b="0" i="0" u="none" strike="noStrike" kern="0" cap="none" spc="0" normalizeH="0" baseline="0" noProof="0" dirty="0" err="1">
                  <a:ln>
                    <a:noFill/>
                  </a:ln>
                  <a:solidFill>
                    <a:srgbClr val="000000"/>
                  </a:solidFill>
                  <a:effectLst/>
                  <a:uLnTx/>
                  <a:uFillTx/>
                  <a:latin typeface="Segoe UI Semilight" panose="020B0402040204020203" pitchFamily="34" charset="0"/>
                </a:rPr>
                <a:t>Intent</a:t>
              </a:r>
              <a:r>
                <a:rPr kumimoji="0" lang="de-AT" sz="3200" b="0" i="0" u="none" strike="noStrike" kern="0" cap="none" spc="0" normalizeH="0" baseline="0" noProof="0" dirty="0">
                  <a:ln>
                    <a:noFill/>
                  </a:ln>
                  <a:solidFill>
                    <a:srgbClr val="000000"/>
                  </a:solidFill>
                  <a:effectLst/>
                  <a:uLnTx/>
                  <a:uFillTx/>
                  <a:latin typeface="Segoe UI Semilight" panose="020B0402040204020203" pitchFamily="34" charset="0"/>
                </a:rPr>
                <a:t> = </a:t>
              </a:r>
              <a:r>
                <a:rPr kumimoji="0" lang="de-AT" sz="3200" b="0" i="0" u="none" strike="noStrike" kern="0" cap="none" spc="0" normalizeH="0" baseline="0" noProof="0" dirty="0" err="1">
                  <a:ln>
                    <a:noFill/>
                  </a:ln>
                  <a:solidFill>
                    <a:srgbClr val="000000"/>
                  </a:solidFill>
                  <a:effectLst/>
                  <a:uLnTx/>
                  <a:uFillTx/>
                  <a:latin typeface="Segoe UI Semilight" panose="020B0402040204020203" pitchFamily="34" charset="0"/>
                </a:rPr>
                <a:t>CheckArrivalState</a:t>
              </a:r>
              <a:endParaRPr kumimoji="0" lang="de-AT" sz="3200" b="0" i="0" u="none" strike="noStrike" kern="0" cap="none" spc="0" normalizeH="0" baseline="0" noProof="0" dirty="0">
                <a:ln>
                  <a:noFill/>
                </a:ln>
                <a:solidFill>
                  <a:prstClr val="black"/>
                </a:solidFill>
                <a:effectLst/>
                <a:uLnTx/>
                <a:uFillTx/>
                <a:latin typeface="Calibri" panose="020F0502020204030204"/>
              </a:endParaRPr>
            </a:p>
          </p:txBody>
        </p:sp>
      </p:grpSp>
    </p:spTree>
    <p:extLst>
      <p:ext uri="{BB962C8B-B14F-4D97-AF65-F5344CB8AC3E}">
        <p14:creationId xmlns:p14="http://schemas.microsoft.com/office/powerpoint/2010/main" val="1203562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53" presetClass="entr" presetSubtype="16"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A picture containing screenshot&#10;&#10;Description generated with very high confidence">
            <a:extLst>
              <a:ext uri="{FF2B5EF4-FFF2-40B4-BE49-F238E27FC236}">
                <a16:creationId xmlns:a16="http://schemas.microsoft.com/office/drawing/2014/main" id="{D5556C66-1B78-4C27-BE66-8D61DFC4E288}"/>
              </a:ext>
            </a:extLst>
          </p:cNvPr>
          <p:cNvPicPr>
            <a:picLocks noChangeAspect="1"/>
          </p:cNvPicPr>
          <p:nvPr/>
        </p:nvPicPr>
        <p:blipFill>
          <a:blip r:embed="rId2"/>
          <a:stretch>
            <a:fillRect/>
          </a:stretch>
        </p:blipFill>
        <p:spPr>
          <a:xfrm>
            <a:off x="-96000" y="74461"/>
            <a:ext cx="12384000" cy="6709079"/>
          </a:xfrm>
          <a:prstGeom prst="rect">
            <a:avLst/>
          </a:prstGeom>
        </p:spPr>
      </p:pic>
    </p:spTree>
    <p:extLst>
      <p:ext uri="{BB962C8B-B14F-4D97-AF65-F5344CB8AC3E}">
        <p14:creationId xmlns:p14="http://schemas.microsoft.com/office/powerpoint/2010/main" val="1684329580"/>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F6CC23-FF62-48DE-AF20-2DC96A5C919B}"/>
              </a:ext>
            </a:extLst>
          </p:cNvPr>
          <p:cNvSpPr>
            <a:spLocks noGrp="1"/>
          </p:cNvSpPr>
          <p:nvPr>
            <p:ph type="title"/>
          </p:nvPr>
        </p:nvSpPr>
        <p:spPr/>
        <p:txBody>
          <a:bodyPr/>
          <a:lstStyle/>
          <a:p>
            <a:r>
              <a:rPr lang="de-AT" dirty="0" err="1"/>
              <a:t>Where</a:t>
            </a:r>
            <a:r>
              <a:rPr lang="de-AT" dirty="0"/>
              <a:t> </a:t>
            </a:r>
            <a:r>
              <a:rPr lang="de-AT" dirty="0" err="1"/>
              <a:t>does</a:t>
            </a:r>
            <a:r>
              <a:rPr lang="de-AT" dirty="0"/>
              <a:t> </a:t>
            </a:r>
            <a:r>
              <a:rPr lang="de-AT" dirty="0" err="1"/>
              <a:t>the</a:t>
            </a:r>
            <a:r>
              <a:rPr lang="de-AT" dirty="0"/>
              <a:t> </a:t>
            </a:r>
            <a:r>
              <a:rPr lang="de-AT" dirty="0" err="1"/>
              <a:t>lunchbell</a:t>
            </a:r>
            <a:r>
              <a:rPr lang="de-AT" dirty="0"/>
              <a:t> ring?</a:t>
            </a:r>
          </a:p>
        </p:txBody>
      </p:sp>
      <p:sp>
        <p:nvSpPr>
          <p:cNvPr id="5" name="Text Placeholder 4">
            <a:extLst>
              <a:ext uri="{FF2B5EF4-FFF2-40B4-BE49-F238E27FC236}">
                <a16:creationId xmlns:a16="http://schemas.microsoft.com/office/drawing/2014/main" id="{7C128A8B-FD3C-46B2-8A78-CB8208C11A7E}"/>
              </a:ext>
            </a:extLst>
          </p:cNvPr>
          <p:cNvSpPr>
            <a:spLocks noGrp="1"/>
          </p:cNvSpPr>
          <p:nvPr>
            <p:ph type="body" sz="quarter" idx="12"/>
          </p:nvPr>
        </p:nvSpPr>
        <p:spPr/>
        <p:txBody>
          <a:bodyPr/>
          <a:lstStyle/>
          <a:p>
            <a:endParaRPr lang="de-AT"/>
          </a:p>
        </p:txBody>
      </p:sp>
    </p:spTree>
    <p:extLst>
      <p:ext uri="{BB962C8B-B14F-4D97-AF65-F5344CB8AC3E}">
        <p14:creationId xmlns:p14="http://schemas.microsoft.com/office/powerpoint/2010/main" val="280127391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BD30F6-0D18-4B1D-837F-6C5EC6F98EE0}"/>
              </a:ext>
            </a:extLst>
          </p:cNvPr>
          <p:cNvSpPr>
            <a:spLocks noGrp="1"/>
          </p:cNvSpPr>
          <p:nvPr>
            <p:ph type="title"/>
          </p:nvPr>
        </p:nvSpPr>
        <p:spPr/>
        <p:txBody>
          <a:bodyPr/>
          <a:lstStyle/>
          <a:p>
            <a:r>
              <a:rPr lang="de-AT" dirty="0"/>
              <a:t>Microsoft Teams</a:t>
            </a:r>
          </a:p>
        </p:txBody>
      </p:sp>
      <p:pic>
        <p:nvPicPr>
          <p:cNvPr id="7" name="Picture 6">
            <a:extLst>
              <a:ext uri="{FF2B5EF4-FFF2-40B4-BE49-F238E27FC236}">
                <a16:creationId xmlns:a16="http://schemas.microsoft.com/office/drawing/2014/main" id="{D573E8BB-C804-4EBF-8AC9-A43EEF1473C8}"/>
              </a:ext>
            </a:extLst>
          </p:cNvPr>
          <p:cNvPicPr>
            <a:picLocks noChangeAspect="1"/>
          </p:cNvPicPr>
          <p:nvPr/>
        </p:nvPicPr>
        <p:blipFill>
          <a:blip r:embed="rId2"/>
          <a:stretch>
            <a:fillRect/>
          </a:stretch>
        </p:blipFill>
        <p:spPr>
          <a:xfrm>
            <a:off x="0" y="806450"/>
            <a:ext cx="12192000" cy="6476999"/>
          </a:xfrm>
          <a:prstGeom prst="rect">
            <a:avLst/>
          </a:prstGeom>
        </p:spPr>
      </p:pic>
    </p:spTree>
    <p:extLst>
      <p:ext uri="{BB962C8B-B14F-4D97-AF65-F5344CB8AC3E}">
        <p14:creationId xmlns:p14="http://schemas.microsoft.com/office/powerpoint/2010/main" val="7880579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E17271B-6ADF-4675-91FA-6B6B0DC18BE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AT" sz="4400" b="0" i="0" u="none" strike="noStrike" kern="1200" cap="none" spc="0" normalizeH="0" baseline="0" noProof="0" dirty="0">
                <a:ln>
                  <a:noFill/>
                </a:ln>
                <a:solidFill>
                  <a:schemeClr val="bg1"/>
                </a:solidFill>
                <a:effectLst/>
                <a:uLnTx/>
                <a:uFillTx/>
                <a:latin typeface="Segoe UI Light" panose="020B0502040204020203" pitchFamily="34" charset="0"/>
                <a:ea typeface="+mj-ea"/>
                <a:cs typeface="Segoe UI Light" panose="020B0502040204020203" pitchFamily="34" charset="0"/>
              </a:rPr>
              <a:t>Agenda</a:t>
            </a:r>
          </a:p>
        </p:txBody>
      </p:sp>
      <p:sp>
        <p:nvSpPr>
          <p:cNvPr id="15" name="Textplatzhalter 2">
            <a:extLst>
              <a:ext uri="{FF2B5EF4-FFF2-40B4-BE49-F238E27FC236}">
                <a16:creationId xmlns:a16="http://schemas.microsoft.com/office/drawing/2014/main" id="{6A776A74-2804-4691-A0B6-0814884076D1}"/>
              </a:ext>
            </a:extLst>
          </p:cNvPr>
          <p:cNvSpPr txBox="1">
            <a:spLocks/>
          </p:cNvSpPr>
          <p:nvPr/>
        </p:nvSpPr>
        <p:spPr>
          <a:xfrm>
            <a:off x="847344" y="1831848"/>
            <a:ext cx="1078406" cy="972671"/>
          </a:xfrm>
          <a:prstGeom prst="rect">
            <a:avLst/>
          </a:prstGeom>
          <a:solidFill>
            <a:schemeClr val="accent5"/>
          </a:solidFill>
          <a:ln w="12700">
            <a:noFill/>
          </a:ln>
        </p:spPr>
        <p:txBody>
          <a:bodyPr vert="horz" lIns="144000" tIns="46800" rIns="144000" bIns="45720" rtlCol="0" anchor="ctr" anchorCtr="0">
            <a:noAutofit/>
          </a:bodyPr>
          <a:lstStyle>
            <a:lvl1pPr marL="0" indent="0" algn="ctr" defTabSz="914400" rtl="0" eaLnBrk="1" latinLnBrk="0" hangingPunct="1">
              <a:lnSpc>
                <a:spcPct val="90000"/>
              </a:lnSpc>
              <a:spcBef>
                <a:spcPts val="1000"/>
              </a:spcBef>
              <a:buFont typeface="Arial"/>
              <a:buNone/>
              <a:defRPr sz="4800" b="1"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Semilight" charset="0"/>
                <a:ea typeface="Segoe UI Semilight" charset="0"/>
                <a:cs typeface="Segoe UI Semi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Semilight" charset="0"/>
                <a:ea typeface="Segoe UI Semilight" charset="0"/>
                <a:cs typeface="Segoe UI Semi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de-DE" sz="4800" b="1" i="0" u="none" strike="noStrike" kern="1200" cap="none" spc="0" normalizeH="0" baseline="0" noProof="0" dirty="0">
                <a:ln>
                  <a:noFill/>
                </a:ln>
                <a:solidFill>
                  <a:schemeClr val="accent6"/>
                </a:solidFill>
                <a:effectLst/>
                <a:uLnTx/>
                <a:uFillTx/>
                <a:latin typeface="Segoe UI" charset="0"/>
                <a:cs typeface="Segoe UI" charset="0"/>
              </a:rPr>
              <a:t>1</a:t>
            </a:r>
          </a:p>
        </p:txBody>
      </p:sp>
      <p:sp>
        <p:nvSpPr>
          <p:cNvPr id="16" name="Textplatzhalter 3">
            <a:extLst>
              <a:ext uri="{FF2B5EF4-FFF2-40B4-BE49-F238E27FC236}">
                <a16:creationId xmlns:a16="http://schemas.microsoft.com/office/drawing/2014/main" id="{6BDF3685-5C16-4F64-A9D3-FC1F03FCC39D}"/>
              </a:ext>
            </a:extLst>
          </p:cNvPr>
          <p:cNvSpPr txBox="1">
            <a:spLocks/>
          </p:cNvSpPr>
          <p:nvPr/>
        </p:nvSpPr>
        <p:spPr>
          <a:xfrm>
            <a:off x="2070847" y="1831847"/>
            <a:ext cx="3808800" cy="972671"/>
          </a:xfrm>
          <a:prstGeom prst="rect">
            <a:avLst/>
          </a:prstGeom>
          <a:solidFill>
            <a:schemeClr val="accent5"/>
          </a:solidFill>
          <a:ln w="12700">
            <a:noFill/>
          </a:ln>
        </p:spPr>
        <p:txBody>
          <a:bodyPr vert="horz" wrap="square" lIns="144000" tIns="90000" rIns="144000" bIns="90000" rtlCol="0" anchor="ctr" anchorCtr="0">
            <a:normAutofit/>
          </a:bodyPr>
          <a:lstStyle>
            <a:lvl1pPr marL="0" indent="0" algn="l" defTabSz="914400" rtl="0" eaLnBrk="1" latinLnBrk="0" hangingPunct="1">
              <a:lnSpc>
                <a:spcPct val="100000"/>
              </a:lnSpc>
              <a:spcBef>
                <a:spcPts val="1000"/>
              </a:spcBef>
              <a:buFont typeface="Arial"/>
              <a:buNone/>
              <a:defRPr sz="2600" b="0" i="0" kern="1200">
                <a:solidFill>
                  <a:schemeClr val="tx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Semilight" charset="0"/>
                <a:ea typeface="Segoe UI Semilight" charset="0"/>
                <a:cs typeface="Segoe UI Semi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Semilight" charset="0"/>
                <a:ea typeface="Segoe UI Semilight" charset="0"/>
                <a:cs typeface="Segoe UI Semi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de-DE" sz="2600" b="0" i="0" u="none" strike="noStrike" kern="1200" cap="none" spc="0" normalizeH="0" baseline="0" noProof="0" dirty="0">
                <a:ln>
                  <a:noFill/>
                </a:ln>
                <a:solidFill>
                  <a:schemeClr val="accent6"/>
                </a:solidFill>
                <a:effectLst/>
                <a:uLnTx/>
                <a:uFillTx/>
                <a:latin typeface="Segoe UI Semilight" charset="0"/>
                <a:cs typeface="Segoe UI Semilight" charset="0"/>
              </a:rPr>
              <a:t>Background</a:t>
            </a:r>
          </a:p>
        </p:txBody>
      </p:sp>
      <p:sp>
        <p:nvSpPr>
          <p:cNvPr id="17" name="Textplatzhalter 4">
            <a:extLst>
              <a:ext uri="{FF2B5EF4-FFF2-40B4-BE49-F238E27FC236}">
                <a16:creationId xmlns:a16="http://schemas.microsoft.com/office/drawing/2014/main" id="{C87152CD-FC9E-45F5-A72B-F08498F8EDF1}"/>
              </a:ext>
            </a:extLst>
          </p:cNvPr>
          <p:cNvSpPr txBox="1">
            <a:spLocks/>
          </p:cNvSpPr>
          <p:nvPr/>
        </p:nvSpPr>
        <p:spPr>
          <a:xfrm>
            <a:off x="6211961" y="1831847"/>
            <a:ext cx="1078406" cy="972671"/>
          </a:xfrm>
          <a:prstGeom prst="rect">
            <a:avLst/>
          </a:prstGeom>
          <a:solidFill>
            <a:schemeClr val="tx2">
              <a:lumMod val="60000"/>
              <a:lumOff val="40000"/>
            </a:schemeClr>
          </a:solidFill>
          <a:ln w="12700">
            <a:noFill/>
          </a:ln>
        </p:spPr>
        <p:txBody>
          <a:bodyPr vert="horz" lIns="144000" tIns="46800" rIns="144000" bIns="45720" rtlCol="0" anchor="ctr" anchorCtr="0">
            <a:noAutofit/>
          </a:bodyPr>
          <a:lstStyle>
            <a:lvl1pPr marL="0" indent="0" algn="ctr" defTabSz="914400" rtl="0" eaLnBrk="1" latinLnBrk="0" hangingPunct="1">
              <a:lnSpc>
                <a:spcPct val="90000"/>
              </a:lnSpc>
              <a:spcBef>
                <a:spcPts val="1000"/>
              </a:spcBef>
              <a:buFont typeface="Arial"/>
              <a:buNone/>
              <a:defRPr sz="4800" b="1" i="0" kern="1200">
                <a:solidFill>
                  <a:schemeClr val="accent5"/>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Semilight" charset="0"/>
                <a:ea typeface="Segoe UI Semilight" charset="0"/>
                <a:cs typeface="Segoe UI Semi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Semilight" charset="0"/>
                <a:ea typeface="Segoe UI Semilight" charset="0"/>
                <a:cs typeface="Segoe UI Semi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de-DE" sz="4800" b="1" i="0" u="none" strike="noStrike" kern="1200" cap="none" spc="0" normalizeH="0" baseline="0" noProof="0">
                <a:ln>
                  <a:noFill/>
                </a:ln>
                <a:solidFill>
                  <a:schemeClr val="accent6"/>
                </a:solidFill>
                <a:effectLst/>
                <a:uLnTx/>
                <a:uFillTx/>
                <a:latin typeface="Segoe UI" charset="0"/>
                <a:cs typeface="Segoe UI" charset="0"/>
              </a:rPr>
              <a:t>2</a:t>
            </a:r>
            <a:endParaRPr kumimoji="0" lang="de-DE" sz="4800" b="1" i="0" u="none" strike="noStrike" kern="1200" cap="none" spc="0" normalizeH="0" baseline="0" noProof="0" dirty="0">
              <a:ln>
                <a:noFill/>
              </a:ln>
              <a:solidFill>
                <a:schemeClr val="accent6"/>
              </a:solidFill>
              <a:effectLst/>
              <a:uLnTx/>
              <a:uFillTx/>
              <a:latin typeface="Segoe UI" charset="0"/>
              <a:cs typeface="Segoe UI" charset="0"/>
            </a:endParaRPr>
          </a:p>
        </p:txBody>
      </p:sp>
      <p:sp>
        <p:nvSpPr>
          <p:cNvPr id="18" name="Textplatzhalter 5">
            <a:extLst>
              <a:ext uri="{FF2B5EF4-FFF2-40B4-BE49-F238E27FC236}">
                <a16:creationId xmlns:a16="http://schemas.microsoft.com/office/drawing/2014/main" id="{8526B6CE-5E32-45BC-96E6-57E6EE3CA0D9}"/>
              </a:ext>
            </a:extLst>
          </p:cNvPr>
          <p:cNvSpPr txBox="1">
            <a:spLocks/>
          </p:cNvSpPr>
          <p:nvPr/>
        </p:nvSpPr>
        <p:spPr>
          <a:xfrm>
            <a:off x="7427453" y="1831848"/>
            <a:ext cx="3808800" cy="972671"/>
          </a:xfrm>
          <a:prstGeom prst="rect">
            <a:avLst/>
          </a:prstGeom>
          <a:solidFill>
            <a:schemeClr val="tx2">
              <a:lumMod val="60000"/>
              <a:lumOff val="40000"/>
            </a:schemeClr>
          </a:solidFill>
          <a:ln w="12700">
            <a:noFill/>
          </a:ln>
        </p:spPr>
        <p:txBody>
          <a:bodyPr vert="horz" wrap="square" lIns="144000" tIns="90000" rIns="144000" bIns="90000" rtlCol="0" anchor="ctr" anchorCtr="0">
            <a:normAutofit/>
          </a:bodyPr>
          <a:lstStyle>
            <a:lvl1pPr marL="0" indent="0" algn="l" defTabSz="914400" rtl="0" eaLnBrk="1" latinLnBrk="0" hangingPunct="1">
              <a:lnSpc>
                <a:spcPct val="100000"/>
              </a:lnSpc>
              <a:spcBef>
                <a:spcPts val="1000"/>
              </a:spcBef>
              <a:buFont typeface="Arial"/>
              <a:buNone/>
              <a:defRPr sz="2600" b="0" i="0" kern="1200">
                <a:solidFill>
                  <a:schemeClr val="accent5"/>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Semilight" charset="0"/>
                <a:ea typeface="Segoe UI Semilight" charset="0"/>
                <a:cs typeface="Segoe UI Semi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Semilight" charset="0"/>
                <a:ea typeface="Segoe UI Semilight" charset="0"/>
                <a:cs typeface="Segoe UI Semi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600" b="0" i="0" u="none" strike="noStrike" kern="1200" cap="none" spc="0" normalizeH="0" baseline="0" noProof="0">
                <a:ln>
                  <a:noFill/>
                </a:ln>
                <a:solidFill>
                  <a:schemeClr val="accent6"/>
                </a:solidFill>
                <a:effectLst/>
                <a:uLnTx/>
                <a:uFillTx/>
                <a:latin typeface="Segoe UI Semilight" charset="0"/>
                <a:cs typeface="Segoe UI Semilight" charset="0"/>
              </a:rPr>
              <a:t>“Bussiness Problem”</a:t>
            </a:r>
            <a:endParaRPr kumimoji="0" lang="en-US" sz="2600" b="0" i="0" u="none" strike="noStrike" kern="1200" cap="none" spc="0" normalizeH="0" baseline="0" noProof="0" dirty="0">
              <a:ln>
                <a:noFill/>
              </a:ln>
              <a:solidFill>
                <a:schemeClr val="accent6"/>
              </a:solidFill>
              <a:effectLst/>
              <a:uLnTx/>
              <a:uFillTx/>
              <a:latin typeface="Segoe UI Semilight" charset="0"/>
              <a:cs typeface="Segoe UI Semilight" charset="0"/>
            </a:endParaRPr>
          </a:p>
        </p:txBody>
      </p:sp>
      <p:sp>
        <p:nvSpPr>
          <p:cNvPr id="19" name="Textplatzhalter 6">
            <a:extLst>
              <a:ext uri="{FF2B5EF4-FFF2-40B4-BE49-F238E27FC236}">
                <a16:creationId xmlns:a16="http://schemas.microsoft.com/office/drawing/2014/main" id="{9F17527F-E6EA-40BB-BC34-77534CB7CE9B}"/>
              </a:ext>
            </a:extLst>
          </p:cNvPr>
          <p:cNvSpPr txBox="1">
            <a:spLocks/>
          </p:cNvSpPr>
          <p:nvPr/>
        </p:nvSpPr>
        <p:spPr>
          <a:xfrm>
            <a:off x="847344" y="2963640"/>
            <a:ext cx="1078406" cy="972671"/>
          </a:xfrm>
          <a:prstGeom prst="rect">
            <a:avLst/>
          </a:prstGeom>
          <a:solidFill>
            <a:schemeClr val="tx2">
              <a:lumMod val="60000"/>
              <a:lumOff val="40000"/>
            </a:schemeClr>
          </a:solidFill>
          <a:ln w="12700">
            <a:noFill/>
          </a:ln>
        </p:spPr>
        <p:txBody>
          <a:bodyPr vert="horz" lIns="144000" tIns="46800" rIns="144000" bIns="45720" rtlCol="0" anchor="ctr" anchorCtr="0">
            <a:noAutofit/>
          </a:bodyPr>
          <a:lstStyle>
            <a:lvl1pPr marL="0" indent="0" algn="ctr" defTabSz="914400" rtl="0" eaLnBrk="1" latinLnBrk="0" hangingPunct="1">
              <a:lnSpc>
                <a:spcPct val="90000"/>
              </a:lnSpc>
              <a:spcBef>
                <a:spcPts val="1000"/>
              </a:spcBef>
              <a:buFont typeface="Arial"/>
              <a:buNone/>
              <a:defRPr sz="4800" b="1"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Semilight" charset="0"/>
                <a:ea typeface="Segoe UI Semilight" charset="0"/>
                <a:cs typeface="Segoe UI Semi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Semilight" charset="0"/>
                <a:ea typeface="Segoe UI Semilight" charset="0"/>
                <a:cs typeface="Segoe UI Semi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de-DE" sz="4800" b="1" i="0" u="none" strike="noStrike" kern="1200" cap="none" spc="0" normalizeH="0" baseline="0" noProof="0">
                <a:ln>
                  <a:noFill/>
                </a:ln>
                <a:solidFill>
                  <a:schemeClr val="accent6"/>
                </a:solidFill>
                <a:effectLst/>
                <a:uLnTx/>
                <a:uFillTx/>
                <a:latin typeface="Segoe UI" charset="0"/>
                <a:cs typeface="Segoe UI" charset="0"/>
              </a:rPr>
              <a:t>3</a:t>
            </a:r>
            <a:endParaRPr kumimoji="0" lang="de-DE" sz="4800" b="1" i="0" u="none" strike="noStrike" kern="1200" cap="none" spc="0" normalizeH="0" baseline="0" noProof="0" dirty="0">
              <a:ln>
                <a:noFill/>
              </a:ln>
              <a:solidFill>
                <a:schemeClr val="accent6"/>
              </a:solidFill>
              <a:effectLst/>
              <a:uLnTx/>
              <a:uFillTx/>
              <a:latin typeface="Segoe UI" charset="0"/>
              <a:cs typeface="Segoe UI" charset="0"/>
            </a:endParaRPr>
          </a:p>
        </p:txBody>
      </p:sp>
      <p:sp>
        <p:nvSpPr>
          <p:cNvPr id="20" name="Textplatzhalter 7">
            <a:extLst>
              <a:ext uri="{FF2B5EF4-FFF2-40B4-BE49-F238E27FC236}">
                <a16:creationId xmlns:a16="http://schemas.microsoft.com/office/drawing/2014/main" id="{F8E0D4F1-9FDB-4AA1-97E5-A41AB23CACE3}"/>
              </a:ext>
            </a:extLst>
          </p:cNvPr>
          <p:cNvSpPr txBox="1">
            <a:spLocks/>
          </p:cNvSpPr>
          <p:nvPr/>
        </p:nvSpPr>
        <p:spPr>
          <a:xfrm>
            <a:off x="2070848" y="2963639"/>
            <a:ext cx="3808800" cy="972671"/>
          </a:xfrm>
          <a:prstGeom prst="rect">
            <a:avLst/>
          </a:prstGeom>
          <a:solidFill>
            <a:schemeClr val="tx2">
              <a:lumMod val="60000"/>
              <a:lumOff val="40000"/>
            </a:schemeClr>
          </a:solidFill>
          <a:ln w="12700">
            <a:noFill/>
          </a:ln>
        </p:spPr>
        <p:txBody>
          <a:bodyPr vert="horz" wrap="square" lIns="144000" tIns="90000" rIns="144000" bIns="90000" rtlCol="0" anchor="ctr" anchorCtr="0">
            <a:normAutofit/>
          </a:bodyPr>
          <a:lstStyle>
            <a:lvl1pPr marL="0" indent="0" algn="l" defTabSz="914400" rtl="0" eaLnBrk="1" latinLnBrk="0" hangingPunct="1">
              <a:lnSpc>
                <a:spcPct val="100000"/>
              </a:lnSpc>
              <a:spcBef>
                <a:spcPts val="1000"/>
              </a:spcBef>
              <a:buFont typeface="Arial"/>
              <a:buNone/>
              <a:defRPr sz="2600" b="0" i="0" kern="1200">
                <a:solidFill>
                  <a:schemeClr val="tx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Semilight" charset="0"/>
                <a:ea typeface="Segoe UI Semilight" charset="0"/>
                <a:cs typeface="Segoe UI Semi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Semilight" charset="0"/>
                <a:ea typeface="Segoe UI Semilight" charset="0"/>
                <a:cs typeface="Segoe UI Semi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de-DE" sz="2600" b="0" i="0" u="none" strike="noStrike" kern="1200" cap="none" spc="0" normalizeH="0" baseline="0" noProof="0">
                <a:ln>
                  <a:noFill/>
                </a:ln>
                <a:solidFill>
                  <a:schemeClr val="accent6"/>
                </a:solidFill>
                <a:effectLst/>
                <a:uLnTx/>
                <a:uFillTx/>
                <a:latin typeface="Segoe UI Semilight" charset="0"/>
                <a:cs typeface="Segoe UI Semilight" charset="0"/>
              </a:rPr>
              <a:t>Tech geek out</a:t>
            </a:r>
            <a:endParaRPr kumimoji="0" lang="de-DE" sz="2600" b="0" i="0" u="none" strike="noStrike" kern="1200" cap="none" spc="0" normalizeH="0" baseline="0" noProof="0" dirty="0">
              <a:ln>
                <a:noFill/>
              </a:ln>
              <a:solidFill>
                <a:schemeClr val="accent6"/>
              </a:solidFill>
              <a:effectLst/>
              <a:uLnTx/>
              <a:uFillTx/>
              <a:latin typeface="Segoe UI Semilight" charset="0"/>
              <a:cs typeface="Segoe UI Semilight" charset="0"/>
            </a:endParaRPr>
          </a:p>
        </p:txBody>
      </p:sp>
      <p:sp>
        <p:nvSpPr>
          <p:cNvPr id="21" name="Textplatzhalter 8">
            <a:extLst>
              <a:ext uri="{FF2B5EF4-FFF2-40B4-BE49-F238E27FC236}">
                <a16:creationId xmlns:a16="http://schemas.microsoft.com/office/drawing/2014/main" id="{BA3136B0-BB1A-4B60-9F1F-463AB96FAC96}"/>
              </a:ext>
            </a:extLst>
          </p:cNvPr>
          <p:cNvSpPr txBox="1">
            <a:spLocks/>
          </p:cNvSpPr>
          <p:nvPr/>
        </p:nvSpPr>
        <p:spPr>
          <a:xfrm>
            <a:off x="6211961" y="2963642"/>
            <a:ext cx="1078406" cy="972671"/>
          </a:xfrm>
          <a:prstGeom prst="rect">
            <a:avLst/>
          </a:prstGeom>
          <a:solidFill>
            <a:schemeClr val="accent5"/>
          </a:solidFill>
          <a:ln w="12700">
            <a:noFill/>
          </a:ln>
        </p:spPr>
        <p:txBody>
          <a:bodyPr vert="horz" lIns="144000" tIns="46800" rIns="144000" bIns="45720" rtlCol="0" anchor="ctr" anchorCtr="0">
            <a:noAutofit/>
          </a:bodyPr>
          <a:lstStyle>
            <a:lvl1pPr marL="0" indent="0" algn="ctr" defTabSz="914400" rtl="0" eaLnBrk="1" latinLnBrk="0" hangingPunct="1">
              <a:lnSpc>
                <a:spcPct val="90000"/>
              </a:lnSpc>
              <a:spcBef>
                <a:spcPts val="1000"/>
              </a:spcBef>
              <a:buFont typeface="Arial"/>
              <a:buNone/>
              <a:defRPr sz="4800" b="1"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Semilight" charset="0"/>
                <a:ea typeface="Segoe UI Semilight" charset="0"/>
                <a:cs typeface="Segoe UI Semi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Semilight" charset="0"/>
                <a:ea typeface="Segoe UI Semilight" charset="0"/>
                <a:cs typeface="Segoe UI Semi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de-DE" sz="4800" b="1" i="0" u="none" strike="noStrike" kern="1200" cap="none" spc="0" normalizeH="0" baseline="0" noProof="0" dirty="0">
                <a:ln>
                  <a:noFill/>
                </a:ln>
                <a:solidFill>
                  <a:schemeClr val="accent6"/>
                </a:solidFill>
                <a:effectLst/>
                <a:uLnTx/>
                <a:uFillTx/>
                <a:latin typeface="Segoe UI" charset="0"/>
                <a:cs typeface="Segoe UI" charset="0"/>
              </a:rPr>
              <a:t>4</a:t>
            </a:r>
          </a:p>
        </p:txBody>
      </p:sp>
      <p:sp>
        <p:nvSpPr>
          <p:cNvPr id="22" name="Textplatzhalter 9">
            <a:extLst>
              <a:ext uri="{FF2B5EF4-FFF2-40B4-BE49-F238E27FC236}">
                <a16:creationId xmlns:a16="http://schemas.microsoft.com/office/drawing/2014/main" id="{B9FD0E69-ED29-462D-9808-77507DEB3658}"/>
              </a:ext>
            </a:extLst>
          </p:cNvPr>
          <p:cNvSpPr txBox="1">
            <a:spLocks/>
          </p:cNvSpPr>
          <p:nvPr/>
        </p:nvSpPr>
        <p:spPr>
          <a:xfrm>
            <a:off x="7435463" y="2963641"/>
            <a:ext cx="3808800" cy="972671"/>
          </a:xfrm>
          <a:prstGeom prst="rect">
            <a:avLst/>
          </a:prstGeom>
          <a:solidFill>
            <a:schemeClr val="accent5"/>
          </a:solidFill>
          <a:ln w="12700">
            <a:noFill/>
          </a:ln>
        </p:spPr>
        <p:txBody>
          <a:bodyPr vert="horz" wrap="square" lIns="144000" tIns="90000" rIns="144000" bIns="90000" rtlCol="0" anchor="ctr" anchorCtr="0">
            <a:normAutofit/>
          </a:bodyPr>
          <a:lstStyle>
            <a:lvl1pPr marL="0" indent="0" algn="l" defTabSz="914400" rtl="0" eaLnBrk="1" latinLnBrk="0" hangingPunct="1">
              <a:lnSpc>
                <a:spcPct val="100000"/>
              </a:lnSpc>
              <a:spcBef>
                <a:spcPts val="1000"/>
              </a:spcBef>
              <a:buFont typeface="Arial"/>
              <a:buNone/>
              <a:defRPr sz="2600" b="0" i="0" kern="1200">
                <a:solidFill>
                  <a:schemeClr val="tx1"/>
                </a:solidFill>
                <a:latin typeface="Segoe UI Semilight" charset="0"/>
                <a:ea typeface="Segoe UI Semilight" charset="0"/>
                <a:cs typeface="Segoe UI Semi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Semilight" charset="0"/>
                <a:ea typeface="Segoe UI Semilight" charset="0"/>
                <a:cs typeface="Segoe UI Semi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Semilight" charset="0"/>
                <a:ea typeface="Segoe UI Semilight" charset="0"/>
                <a:cs typeface="Segoe UI Semi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Semilight" charset="0"/>
                <a:ea typeface="Segoe UI Semilight" charset="0"/>
                <a:cs typeface="Segoe UI Semi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de-DE" sz="2600" b="0" i="0" u="none" strike="noStrike" kern="1200" cap="none" spc="0" normalizeH="0" baseline="0" noProof="0" dirty="0">
                <a:ln>
                  <a:noFill/>
                </a:ln>
                <a:solidFill>
                  <a:schemeClr val="accent6"/>
                </a:solidFill>
                <a:effectLst/>
                <a:uLnTx/>
                <a:uFillTx/>
                <a:latin typeface="Segoe UI Semilight" charset="0"/>
                <a:cs typeface="Segoe UI Semilight" charset="0"/>
              </a:rPr>
              <a:t>Demo</a:t>
            </a:r>
          </a:p>
        </p:txBody>
      </p:sp>
      <p:pic>
        <p:nvPicPr>
          <p:cNvPr id="23" name="Picture 22">
            <a:extLst>
              <a:ext uri="{FF2B5EF4-FFF2-40B4-BE49-F238E27FC236}">
                <a16:creationId xmlns:a16="http://schemas.microsoft.com/office/drawing/2014/main" id="{939B35CA-40FA-4618-8453-7FECE9B053E9}"/>
              </a:ext>
            </a:extLst>
          </p:cNvPr>
          <p:cNvPicPr>
            <a:picLocks noChangeAspect="1"/>
          </p:cNvPicPr>
          <p:nvPr/>
        </p:nvPicPr>
        <p:blipFill>
          <a:blip r:embed="rId3"/>
          <a:stretch>
            <a:fillRect/>
          </a:stretch>
        </p:blipFill>
        <p:spPr>
          <a:xfrm>
            <a:off x="4422336" y="4091760"/>
            <a:ext cx="3214836" cy="26506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744828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4FE3A-7EFC-4C26-B84C-5D4DD47C7E1F}"/>
              </a:ext>
            </a:extLst>
          </p:cNvPr>
          <p:cNvSpPr>
            <a:spLocks noGrp="1"/>
          </p:cNvSpPr>
          <p:nvPr>
            <p:ph type="title"/>
          </p:nvPr>
        </p:nvSpPr>
        <p:spPr/>
        <p:txBody>
          <a:bodyPr/>
          <a:lstStyle/>
          <a:p>
            <a:r>
              <a:rPr lang="de-AT" dirty="0"/>
              <a:t>SharePoint Online</a:t>
            </a:r>
          </a:p>
        </p:txBody>
      </p:sp>
      <p:pic>
        <p:nvPicPr>
          <p:cNvPr id="5" name="Content Placeholder 3">
            <a:extLst>
              <a:ext uri="{FF2B5EF4-FFF2-40B4-BE49-F238E27FC236}">
                <a16:creationId xmlns:a16="http://schemas.microsoft.com/office/drawing/2014/main" id="{5E95743F-1E50-400C-817C-B697BE6C3ED3}"/>
              </a:ext>
            </a:extLst>
          </p:cNvPr>
          <p:cNvPicPr>
            <a:picLocks noChangeAspect="1"/>
          </p:cNvPicPr>
          <p:nvPr/>
        </p:nvPicPr>
        <p:blipFill>
          <a:blip r:embed="rId2"/>
          <a:stretch>
            <a:fillRect/>
          </a:stretch>
        </p:blipFill>
        <p:spPr>
          <a:xfrm>
            <a:off x="633445" y="1123950"/>
            <a:ext cx="6942363" cy="404971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8EA0C89-400C-41E2-81D9-1440F132BEB6}"/>
              </a:ext>
            </a:extLst>
          </p:cNvPr>
          <p:cNvPicPr>
            <a:picLocks noChangeAspect="1"/>
          </p:cNvPicPr>
          <p:nvPr/>
        </p:nvPicPr>
        <p:blipFill>
          <a:blip r:embed="rId3"/>
          <a:stretch>
            <a:fillRect/>
          </a:stretch>
        </p:blipFill>
        <p:spPr>
          <a:xfrm>
            <a:off x="8492686" y="1123950"/>
            <a:ext cx="3013157" cy="535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682211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569FB-A780-41BA-B7EE-053F691339BD}"/>
              </a:ext>
            </a:extLst>
          </p:cNvPr>
          <p:cNvSpPr>
            <a:spLocks noGrp="1"/>
          </p:cNvSpPr>
          <p:nvPr>
            <p:ph type="title"/>
          </p:nvPr>
        </p:nvSpPr>
        <p:spPr/>
        <p:txBody>
          <a:bodyPr/>
          <a:lstStyle/>
          <a:p>
            <a:r>
              <a:rPr lang="de-AT" dirty="0"/>
              <a:t>DEMO</a:t>
            </a:r>
          </a:p>
        </p:txBody>
      </p:sp>
      <p:sp>
        <p:nvSpPr>
          <p:cNvPr id="5" name="Text Placeholder 4">
            <a:extLst>
              <a:ext uri="{FF2B5EF4-FFF2-40B4-BE49-F238E27FC236}">
                <a16:creationId xmlns:a16="http://schemas.microsoft.com/office/drawing/2014/main" id="{FD9508B7-6581-4DF9-B4CF-1EC5426C865C}"/>
              </a:ext>
            </a:extLst>
          </p:cNvPr>
          <p:cNvSpPr>
            <a:spLocks noGrp="1"/>
          </p:cNvSpPr>
          <p:nvPr>
            <p:ph type="body" sz="quarter" idx="12"/>
          </p:nvPr>
        </p:nvSpPr>
        <p:spPr/>
        <p:txBody>
          <a:bodyPr/>
          <a:lstStyle/>
          <a:p>
            <a:endParaRPr lang="de-AT"/>
          </a:p>
        </p:txBody>
      </p:sp>
    </p:spTree>
    <p:extLst>
      <p:ext uri="{BB962C8B-B14F-4D97-AF65-F5344CB8AC3E}">
        <p14:creationId xmlns:p14="http://schemas.microsoft.com/office/powerpoint/2010/main" val="420847197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A437D1-15FB-4556-8FC4-DE8EC4629A0A}"/>
              </a:ext>
            </a:extLst>
          </p:cNvPr>
          <p:cNvPicPr>
            <a:picLocks noChangeAspect="1"/>
          </p:cNvPicPr>
          <p:nvPr/>
        </p:nvPicPr>
        <p:blipFill>
          <a:blip r:embed="rId2"/>
          <a:stretch>
            <a:fillRect/>
          </a:stretch>
        </p:blipFill>
        <p:spPr>
          <a:xfrm rot="10800000">
            <a:off x="0" y="0"/>
            <a:ext cx="5898522" cy="442389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E82834B-F257-49B7-AB33-47666244728C}"/>
              </a:ext>
            </a:extLst>
          </p:cNvPr>
          <p:cNvPicPr>
            <a:picLocks noChangeAspect="1"/>
          </p:cNvPicPr>
          <p:nvPr/>
        </p:nvPicPr>
        <p:blipFill>
          <a:blip r:embed="rId3"/>
          <a:stretch>
            <a:fillRect/>
          </a:stretch>
        </p:blipFill>
        <p:spPr>
          <a:xfrm rot="10800000">
            <a:off x="6008620" y="2089598"/>
            <a:ext cx="6224786" cy="46685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29674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62E7-F447-40EB-89EF-3238BB38AEDF}"/>
              </a:ext>
            </a:extLst>
          </p:cNvPr>
          <p:cNvSpPr>
            <a:spLocks noGrp="1"/>
          </p:cNvSpPr>
          <p:nvPr>
            <p:ph type="title"/>
          </p:nvPr>
        </p:nvSpPr>
        <p:spPr/>
        <p:txBody>
          <a:bodyPr/>
          <a:lstStyle/>
          <a:p>
            <a:r>
              <a:rPr lang="de-AT" dirty="0"/>
              <a:t>Demo Case</a:t>
            </a:r>
          </a:p>
        </p:txBody>
      </p:sp>
      <p:pic>
        <p:nvPicPr>
          <p:cNvPr id="4" name="Content Placeholder 4">
            <a:extLst>
              <a:ext uri="{FF2B5EF4-FFF2-40B4-BE49-F238E27FC236}">
                <a16:creationId xmlns:a16="http://schemas.microsoft.com/office/drawing/2014/main" id="{B8E3DDF6-3586-410E-BC5A-694365997A54}"/>
              </a:ext>
            </a:extLst>
          </p:cNvPr>
          <p:cNvPicPr>
            <a:picLocks noChangeAspect="1"/>
          </p:cNvPicPr>
          <p:nvPr/>
        </p:nvPicPr>
        <p:blipFill>
          <a:blip r:embed="rId2"/>
          <a:stretch>
            <a:fillRect/>
          </a:stretch>
        </p:blipFill>
        <p:spPr>
          <a:xfrm>
            <a:off x="1525535" y="620193"/>
            <a:ext cx="9140930" cy="6015557"/>
          </a:xfrm>
          <a:prstGeom prst="rect">
            <a:avLst/>
          </a:prstGeom>
        </p:spPr>
      </p:pic>
    </p:spTree>
    <p:extLst>
      <p:ext uri="{BB962C8B-B14F-4D97-AF65-F5344CB8AC3E}">
        <p14:creationId xmlns:p14="http://schemas.microsoft.com/office/powerpoint/2010/main" val="299740598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9898" y="2819234"/>
            <a:ext cx="2110740" cy="447733"/>
          </a:xfrm>
          <a:prstGeom prst="rect">
            <a:avLst/>
          </a:prstGeom>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19"/>
          <a:srcRect l="9277" t="14524" r="8975"/>
          <a:stretch/>
        </p:blipFill>
        <p:spPr>
          <a:xfrm>
            <a:off x="3471972"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8974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5"/>
          <a:stretch>
            <a:fillRect/>
          </a:stretch>
        </p:blipFill>
        <p:spPr>
          <a:xfrm>
            <a:off x="4400935" y="4097822"/>
            <a:ext cx="1338075" cy="1125157"/>
          </a:xfrm>
          <a:prstGeom prst="rect">
            <a:avLst/>
          </a:prstGeom>
        </p:spPr>
      </p:pic>
      <p:pic>
        <p:nvPicPr>
          <p:cNvPr id="12" name="Imagen 11">
            <a:extLst>
              <a:ext uri="{FF2B5EF4-FFF2-40B4-BE49-F238E27FC236}">
                <a16:creationId xmlns:a16="http://schemas.microsoft.com/office/drawing/2014/main" id="{2A33553D-3CB8-4B8C-96CE-6BBBEEC3A5F2}"/>
              </a:ext>
            </a:extLst>
          </p:cNvPr>
          <p:cNvPicPr>
            <a:picLocks noChangeAspect="1"/>
          </p:cNvPicPr>
          <p:nvPr/>
        </p:nvPicPr>
        <p:blipFill rotWithShape="1">
          <a:blip r:embed="rId26"/>
          <a:srcRect l="20899" t="10176" r="24492" b="19299"/>
          <a:stretch/>
        </p:blipFill>
        <p:spPr>
          <a:xfrm>
            <a:off x="4887513" y="2819234"/>
            <a:ext cx="866146" cy="838952"/>
          </a:xfrm>
          <a:prstGeom prst="rect">
            <a:avLst/>
          </a:prstGeom>
        </p:spPr>
      </p:pic>
    </p:spTree>
    <p:extLst>
      <p:ext uri="{BB962C8B-B14F-4D97-AF65-F5344CB8AC3E}">
        <p14:creationId xmlns:p14="http://schemas.microsoft.com/office/powerpoint/2010/main" val="15346293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9D58E4-347E-43D3-9005-6FDBB0489C77}"/>
              </a:ext>
            </a:extLst>
          </p:cNvPr>
          <p:cNvSpPr>
            <a:spLocks noGrp="1"/>
          </p:cNvSpPr>
          <p:nvPr>
            <p:ph type="title"/>
          </p:nvPr>
        </p:nvSpPr>
        <p:spPr/>
        <p:txBody>
          <a:bodyPr/>
          <a:lstStyle/>
          <a:p>
            <a:r>
              <a:rPr lang="de-AT" dirty="0"/>
              <a:t>Background</a:t>
            </a:r>
          </a:p>
        </p:txBody>
      </p:sp>
    </p:spTree>
    <p:extLst>
      <p:ext uri="{BB962C8B-B14F-4D97-AF65-F5344CB8AC3E}">
        <p14:creationId xmlns:p14="http://schemas.microsoft.com/office/powerpoint/2010/main" val="16916069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544CF-9A76-4D0C-B720-B1DEC41E7089}"/>
              </a:ext>
            </a:extLst>
          </p:cNvPr>
          <p:cNvSpPr>
            <a:spLocks noGrp="1"/>
          </p:cNvSpPr>
          <p:nvPr>
            <p:ph type="title"/>
          </p:nvPr>
        </p:nvSpPr>
        <p:spPr/>
        <p:txBody>
          <a:bodyPr/>
          <a:lstStyle/>
          <a:p>
            <a:r>
              <a:rPr lang="en-US" dirty="0"/>
              <a:t>Our Office in Graz, Austria</a:t>
            </a:r>
            <a:endParaRPr lang="de-AT" dirty="0"/>
          </a:p>
        </p:txBody>
      </p:sp>
      <p:sp>
        <p:nvSpPr>
          <p:cNvPr id="7" name="Text Placeholder 6">
            <a:extLst>
              <a:ext uri="{FF2B5EF4-FFF2-40B4-BE49-F238E27FC236}">
                <a16:creationId xmlns:a16="http://schemas.microsoft.com/office/drawing/2014/main" id="{F311F2A5-3F8D-4601-89D3-4991CDB7569C}"/>
              </a:ext>
            </a:extLst>
          </p:cNvPr>
          <p:cNvSpPr>
            <a:spLocks noGrp="1"/>
          </p:cNvSpPr>
          <p:nvPr>
            <p:ph type="body" sz="quarter" idx="10"/>
          </p:nvPr>
        </p:nvSpPr>
        <p:spPr/>
        <p:txBody>
          <a:bodyPr/>
          <a:lstStyle/>
          <a:p>
            <a:endParaRPr lang="de-AT"/>
          </a:p>
        </p:txBody>
      </p:sp>
      <p:pic>
        <p:nvPicPr>
          <p:cNvPr id="5" name="Picture 4">
            <a:extLst>
              <a:ext uri="{FF2B5EF4-FFF2-40B4-BE49-F238E27FC236}">
                <a16:creationId xmlns:a16="http://schemas.microsoft.com/office/drawing/2014/main" id="{38E0EC42-21FE-48B2-968E-8AE4BDB38B32}"/>
              </a:ext>
            </a:extLst>
          </p:cNvPr>
          <p:cNvPicPr>
            <a:picLocks noChangeAspect="1"/>
          </p:cNvPicPr>
          <p:nvPr/>
        </p:nvPicPr>
        <p:blipFill>
          <a:blip r:embed="rId2"/>
          <a:stretch>
            <a:fillRect/>
          </a:stretch>
        </p:blipFill>
        <p:spPr>
          <a:xfrm>
            <a:off x="486150" y="1714502"/>
            <a:ext cx="4852764" cy="3493990"/>
          </a:xfrm>
          <a:prstGeom prst="rect">
            <a:avLst/>
          </a:prstGeom>
          <a:ln>
            <a:noFill/>
          </a:ln>
          <a:effectLst>
            <a:outerShdw blurRad="292100" dist="139700" dir="2700000" algn="tl" rotWithShape="0">
              <a:srgbClr val="333333">
                <a:alpha val="65000"/>
              </a:srgbClr>
            </a:outerShdw>
          </a:effectLst>
        </p:spPr>
      </p:pic>
      <p:pic>
        <p:nvPicPr>
          <p:cNvPr id="6" name="Picture 5" descr="Bildergebnis für impulszentrum graz west">
            <a:extLst>
              <a:ext uri="{FF2B5EF4-FFF2-40B4-BE49-F238E27FC236}">
                <a16:creationId xmlns:a16="http://schemas.microsoft.com/office/drawing/2014/main" id="{8A5DD6FC-A6B8-4576-84D8-4772E80AE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800" y="1994179"/>
            <a:ext cx="5689050" cy="3214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36839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5E035F0-685A-4880-B6CE-548FFE713113}"/>
              </a:ext>
            </a:extLst>
          </p:cNvPr>
          <p:cNvSpPr>
            <a:spLocks noGrp="1"/>
          </p:cNvSpPr>
          <p:nvPr>
            <p:ph type="body" idx="1"/>
          </p:nvPr>
        </p:nvSpPr>
        <p:spPr>
          <a:xfrm>
            <a:off x="6219711" y="1895475"/>
            <a:ext cx="5434948" cy="4133850"/>
          </a:xfrm>
        </p:spPr>
        <p:txBody>
          <a:bodyPr/>
          <a:lstStyle/>
          <a:p>
            <a:r>
              <a:rPr lang="de-AT" sz="6000" dirty="0"/>
              <a:t>This was </a:t>
            </a:r>
            <a:r>
              <a:rPr lang="de-AT" sz="6000" dirty="0" err="1"/>
              <a:t>Thomy‘s</a:t>
            </a:r>
            <a:r>
              <a:rPr lang="de-AT" sz="6000" dirty="0"/>
              <a:t> </a:t>
            </a:r>
            <a:r>
              <a:rPr lang="de-AT" sz="6000" dirty="0" err="1"/>
              <a:t>view</a:t>
            </a:r>
            <a:r>
              <a:rPr lang="de-AT" sz="6000" dirty="0"/>
              <a:t> </a:t>
            </a:r>
            <a:r>
              <a:rPr lang="de-AT" sz="6000" dirty="0" err="1"/>
              <a:t>before</a:t>
            </a:r>
            <a:r>
              <a:rPr lang="de-AT" sz="6000" dirty="0"/>
              <a:t> he </a:t>
            </a:r>
            <a:r>
              <a:rPr lang="de-AT" sz="6000" dirty="0" err="1"/>
              <a:t>switched</a:t>
            </a:r>
            <a:r>
              <a:rPr lang="de-AT" sz="6000" dirty="0"/>
              <a:t> </a:t>
            </a:r>
            <a:r>
              <a:rPr lang="de-AT" sz="6000" dirty="0" err="1"/>
              <a:t>rooms</a:t>
            </a:r>
            <a:endParaRPr lang="de-AT" sz="6000" dirty="0"/>
          </a:p>
        </p:txBody>
      </p:sp>
      <p:pic>
        <p:nvPicPr>
          <p:cNvPr id="9" name="Picture Placeholder 8">
            <a:extLst>
              <a:ext uri="{FF2B5EF4-FFF2-40B4-BE49-F238E27FC236}">
                <a16:creationId xmlns:a16="http://schemas.microsoft.com/office/drawing/2014/main" id="{D9A6B7AB-19AA-4F9F-A680-0F0AFA0E86DF}"/>
              </a:ext>
            </a:extLst>
          </p:cNvPr>
          <p:cNvPicPr>
            <a:picLocks noGrp="1" noChangeAspect="1"/>
          </p:cNvPicPr>
          <p:nvPr>
            <p:ph type="pic" sz="quarter" idx="14"/>
          </p:nvPr>
        </p:nvPicPr>
        <p:blipFill>
          <a:blip r:embed="rId3"/>
          <a:srcRect l="10478" r="10478"/>
          <a:stretch>
            <a:fillRect/>
          </a:stretch>
        </p:blipFill>
        <p:spPr>
          <a:prstGeom prst="rect">
            <a:avLst/>
          </a:prstGeom>
        </p:spPr>
      </p:pic>
    </p:spTree>
    <p:extLst>
      <p:ext uri="{BB962C8B-B14F-4D97-AF65-F5344CB8AC3E}">
        <p14:creationId xmlns:p14="http://schemas.microsoft.com/office/powerpoint/2010/main" val="27022338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5DB5F5-3855-4F4F-80C5-4E0798EA70C0}"/>
              </a:ext>
            </a:extLst>
          </p:cNvPr>
          <p:cNvSpPr>
            <a:spLocks noGrp="1"/>
          </p:cNvSpPr>
          <p:nvPr>
            <p:ph type="body" sz="quarter" idx="10"/>
          </p:nvPr>
        </p:nvSpPr>
        <p:spPr/>
        <p:txBody>
          <a:bodyPr/>
          <a:lstStyle/>
          <a:p>
            <a:endParaRPr lang="de-AT"/>
          </a:p>
        </p:txBody>
      </p:sp>
      <p:sp>
        <p:nvSpPr>
          <p:cNvPr id="4" name="Title 3">
            <a:extLst>
              <a:ext uri="{FF2B5EF4-FFF2-40B4-BE49-F238E27FC236}">
                <a16:creationId xmlns:a16="http://schemas.microsoft.com/office/drawing/2014/main" id="{1825B8DF-21D9-4EFE-AE51-F84CB78B036E}"/>
              </a:ext>
            </a:extLst>
          </p:cNvPr>
          <p:cNvSpPr>
            <a:spLocks noGrp="1"/>
          </p:cNvSpPr>
          <p:nvPr>
            <p:ph type="title"/>
          </p:nvPr>
        </p:nvSpPr>
        <p:spPr/>
        <p:txBody>
          <a:bodyPr/>
          <a:lstStyle/>
          <a:p>
            <a:r>
              <a:rPr lang="de-AT" dirty="0"/>
              <a:t>Lunchtime at </a:t>
            </a:r>
            <a:r>
              <a:rPr lang="de-AT" dirty="0" err="1"/>
              <a:t>our</a:t>
            </a:r>
            <a:r>
              <a:rPr lang="de-AT" dirty="0"/>
              <a:t> </a:t>
            </a:r>
            <a:r>
              <a:rPr lang="de-AT" dirty="0" err="1"/>
              <a:t>office</a:t>
            </a:r>
            <a:r>
              <a:rPr lang="de-AT" dirty="0"/>
              <a:t> (</a:t>
            </a:r>
            <a:r>
              <a:rPr lang="de-AT" dirty="0" err="1"/>
              <a:t>around</a:t>
            </a:r>
            <a:r>
              <a:rPr lang="de-AT" dirty="0"/>
              <a:t> 10:45)</a:t>
            </a:r>
          </a:p>
        </p:txBody>
      </p:sp>
      <p:pic>
        <p:nvPicPr>
          <p:cNvPr id="6" name="Content Placeholder 4">
            <a:extLst>
              <a:ext uri="{FF2B5EF4-FFF2-40B4-BE49-F238E27FC236}">
                <a16:creationId xmlns:a16="http://schemas.microsoft.com/office/drawing/2014/main" id="{0C6720B2-CB77-4749-BB35-5C3D4D94B0C1}"/>
              </a:ext>
            </a:extLst>
          </p:cNvPr>
          <p:cNvPicPr>
            <a:picLocks noChangeAspect="1"/>
          </p:cNvPicPr>
          <p:nvPr/>
        </p:nvPicPr>
        <p:blipFill>
          <a:blip r:embed="rId3"/>
          <a:stretch>
            <a:fillRect/>
          </a:stretch>
        </p:blipFill>
        <p:spPr>
          <a:xfrm>
            <a:off x="869474" y="1825625"/>
            <a:ext cx="10453052"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1879273"/>
      </p:ext>
    </p:extLst>
  </p:cSld>
  <p:clrMapOvr>
    <a:masterClrMapping/>
  </p:clrMapOvr>
  <p:transition spd="slow">
    <p:push dir="u"/>
  </p:transition>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solidFill>
          <a:headEnd type="none"/>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solidFill>
              <a:schemeClr val="bg1"/>
            </a:soli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9828B903F7EC47B80F25C22E347017" ma:contentTypeVersion="5" ma:contentTypeDescription="Create a new document." ma:contentTypeScope="" ma:versionID="35218bdc1c541ba91d87ee9e2c0bfc77">
  <xsd:schema xmlns:xsd="http://www.w3.org/2001/XMLSchema" xmlns:xs="http://www.w3.org/2001/XMLSchema" xmlns:p="http://schemas.microsoft.com/office/2006/metadata/properties" xmlns:ns2="455511d0-e89f-4f8b-8ffd-455407d0897c" targetNamespace="http://schemas.microsoft.com/office/2006/metadata/properties" ma:root="true" ma:fieldsID="8d5395054f0e3c566e549584fd1711dc" ns2:_="">
    <xsd:import namespace="455511d0-e89f-4f8b-8ffd-455407d089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5511d0-e89f-4f8b-8ffd-455407d089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B24FF3-11E8-432C-A034-2233F97201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5511d0-e89f-4f8b-8ffd-455407d089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521726-F855-4E21-981C-7AED17A42AB4}">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5511d0-e89f-4f8b-8ffd-455407d0897c"/>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3228</Words>
  <Application>Microsoft Office PowerPoint</Application>
  <PresentationFormat>Widescreen</PresentationFormat>
  <Paragraphs>332</Paragraphs>
  <Slides>58</Slides>
  <Notes>22</Notes>
  <HiddenSlides>2</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58</vt:i4>
      </vt:variant>
    </vt:vector>
  </HeadingPairs>
  <TitlesOfParts>
    <vt:vector size="72" baseType="lpstr">
      <vt:lpstr>Arial</vt:lpstr>
      <vt:lpstr>Calibri</vt:lpstr>
      <vt:lpstr>Calibri Light</vt:lpstr>
      <vt:lpstr>Consolas</vt:lpstr>
      <vt:lpstr>Courier New</vt:lpstr>
      <vt:lpstr>Segoe Pro Light</vt:lpstr>
      <vt:lpstr>Segoe UI</vt:lpstr>
      <vt:lpstr>Segoe UI Light</vt:lpstr>
      <vt:lpstr>Segoe UI Semibold</vt:lpstr>
      <vt:lpstr>Segoe UI Semilight</vt:lpstr>
      <vt:lpstr>Wingdings</vt:lpstr>
      <vt:lpstr>5-30055_SharePoint Template 2012 - 16x9 - White Background</vt:lpstr>
      <vt:lpstr>5-50109_Microsoft_Light_Template</vt:lpstr>
      <vt:lpstr>1_COLOR TEMPLATE</vt:lpstr>
      <vt:lpstr>PowerPoint Presentation</vt:lpstr>
      <vt:lpstr>PowerPoint Presentation</vt:lpstr>
      <vt:lpstr>PowerPoint Presentation</vt:lpstr>
      <vt:lpstr>WiFi Keys for Attendees</vt:lpstr>
      <vt:lpstr>PowerPoint Presentation</vt:lpstr>
      <vt:lpstr>Background</vt:lpstr>
      <vt:lpstr>Our Office in Graz, Austria</vt:lpstr>
      <vt:lpstr>PowerPoint Presentation</vt:lpstr>
      <vt:lpstr>Lunchtime at our office (around 10:45)</vt:lpstr>
      <vt:lpstr>Yummy</vt:lpstr>
      <vt:lpstr>PowerPoint Presentation</vt:lpstr>
      <vt:lpstr>How can Thomy solve that problem?</vt:lpstr>
      <vt:lpstr>Possible solutions</vt:lpstr>
      <vt:lpstr>As a geek you have to do something awesome</vt:lpstr>
      <vt:lpstr>MOCADESYMO was born</vt:lpstr>
      <vt:lpstr>Who or what is MOCADESYMO?</vt:lpstr>
      <vt:lpstr>Hi, I‘m MOCADESYMO – your 21st century lunchbell</vt:lpstr>
      <vt:lpstr>MOCADESYMO‘s view</vt:lpstr>
      <vt:lpstr>Architecture of the 21st century lunchbell</vt:lpstr>
      <vt:lpstr>Raspberry Pi + camera module</vt:lpstr>
      <vt:lpstr>Parts</vt:lpstr>
      <vt:lpstr> Pi Setup/Tools</vt:lpstr>
      <vt:lpstr>Shell script</vt:lpstr>
      <vt:lpstr>Azure components</vt:lpstr>
      <vt:lpstr>Blob Storage</vt:lpstr>
      <vt:lpstr>Azure Function </vt:lpstr>
      <vt:lpstr>Azure Function </vt:lpstr>
      <vt:lpstr>Custom Vision API</vt:lpstr>
      <vt:lpstr>PowerPoint Presentation</vt:lpstr>
      <vt:lpstr>Bots &amp; Cognitive Services</vt:lpstr>
      <vt:lpstr>PowerPoint Presentation</vt:lpstr>
      <vt:lpstr>Bots 101</vt:lpstr>
      <vt:lpstr>Bots 101</vt:lpstr>
      <vt:lpstr>Bots 101</vt:lpstr>
      <vt:lpstr>Microsoft Bot Framework</vt:lpstr>
      <vt:lpstr>Modelling your conversation</vt:lpstr>
      <vt:lpstr>Conversational mechanisms</vt:lpstr>
      <vt:lpstr>Continuous Improvement</vt:lpstr>
      <vt:lpstr>PowerPoint Presentation</vt:lpstr>
      <vt:lpstr>Custom Vision Service</vt:lpstr>
      <vt:lpstr>Custom Vision Service</vt:lpstr>
      <vt:lpstr>Building image classification using the Microsoft AI platform</vt:lpstr>
      <vt:lpstr>Computer Vision Tasks</vt:lpstr>
      <vt:lpstr>Before Deep Learning</vt:lpstr>
      <vt:lpstr>Deep Neural Network for Computer Vision</vt:lpstr>
      <vt:lpstr>Language Understanding</vt:lpstr>
      <vt:lpstr>PowerPoint Presentation</vt:lpstr>
      <vt:lpstr>Where does the lunchbell ring?</vt:lpstr>
      <vt:lpstr>Microsoft Teams</vt:lpstr>
      <vt:lpstr>SharePoint Online</vt:lpstr>
      <vt:lpstr>DEMO</vt:lpstr>
      <vt:lpstr>PowerPoint Presentation</vt:lpstr>
      <vt:lpstr>Demo Case</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2018-06-09T09:51:57Z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0x010100449828B903F7EC47B80F25C22E347017</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